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5" r:id="rId2"/>
    <p:sldId id="257" r:id="rId3"/>
    <p:sldId id="266" r:id="rId4"/>
    <p:sldId id="269" r:id="rId5"/>
    <p:sldId id="267" r:id="rId6"/>
    <p:sldId id="256" r:id="rId7"/>
    <p:sldId id="268" r:id="rId8"/>
    <p:sldId id="259" r:id="rId9"/>
    <p:sldId id="260" r:id="rId10"/>
    <p:sldId id="263" r:id="rId11"/>
    <p:sldId id="262" r:id="rId12"/>
    <p:sldId id="264"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121" d="100"/>
          <a:sy n="121" d="100"/>
        </p:scale>
        <p:origin x="80" y="4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9A8339-3BA0-47F3-9A9B-A12FDB8F1E32}" type="datetimeFigureOut">
              <a:rPr lang="de-CH" smtClean="0"/>
              <a:t>18.06.2021</a:t>
            </a:fld>
            <a:endParaRPr lang="de-CH"/>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84F041-43A9-4233-8BD0-17A36E0C873A}" type="slidenum">
              <a:rPr lang="de-CH" smtClean="0"/>
              <a:t>‹Nr.›</a:t>
            </a:fld>
            <a:endParaRPr lang="de-CH"/>
          </a:p>
        </p:txBody>
      </p:sp>
    </p:spTree>
    <p:extLst>
      <p:ext uri="{BB962C8B-B14F-4D97-AF65-F5344CB8AC3E}">
        <p14:creationId xmlns:p14="http://schemas.microsoft.com/office/powerpoint/2010/main" val="28662976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822AFF50-3AF7-4127-863E-5C37F3BCE77F}" type="datetimeFigureOut">
              <a:rPr lang="de-CH" smtClean="0"/>
              <a:t>18.06.2021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324795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822AFF50-3AF7-4127-863E-5C37F3BCE77F}" type="datetimeFigureOut">
              <a:rPr lang="de-CH" smtClean="0"/>
              <a:t>18.06.2021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60235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822AFF50-3AF7-4127-863E-5C37F3BCE77F}" type="datetimeFigureOut">
              <a:rPr lang="de-CH" smtClean="0"/>
              <a:t>18.06.2021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76770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822AFF50-3AF7-4127-863E-5C37F3BCE77F}" type="datetimeFigureOut">
              <a:rPr lang="de-CH" smtClean="0"/>
              <a:t>18.06.2021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81987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22AFF50-3AF7-4127-863E-5C37F3BCE77F}" type="datetimeFigureOut">
              <a:rPr lang="de-CH" smtClean="0"/>
              <a:t>18.06.2021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411820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822AFF50-3AF7-4127-863E-5C37F3BCE77F}" type="datetimeFigureOut">
              <a:rPr lang="de-CH" smtClean="0"/>
              <a:t>18.06.2021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374667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822AFF50-3AF7-4127-863E-5C37F3BCE77F}" type="datetimeFigureOut">
              <a:rPr lang="de-CH" smtClean="0"/>
              <a:t>18.06.2021</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142605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822AFF50-3AF7-4127-863E-5C37F3BCE77F}" type="datetimeFigureOut">
              <a:rPr lang="de-CH" smtClean="0"/>
              <a:t>18.06.2021</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125458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AFF50-3AF7-4127-863E-5C37F3BCE77F}" type="datetimeFigureOut">
              <a:rPr lang="de-CH" smtClean="0"/>
              <a:t>18.06.2021</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237926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22AFF50-3AF7-4127-863E-5C37F3BCE77F}" type="datetimeFigureOut">
              <a:rPr lang="de-CH" smtClean="0"/>
              <a:t>18.06.2021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182979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22AFF50-3AF7-4127-863E-5C37F3BCE77F}" type="datetimeFigureOut">
              <a:rPr lang="de-CH" smtClean="0"/>
              <a:t>18.06.2021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113FD376-141D-4BEA-815F-9D604227DB14}" type="slidenum">
              <a:rPr lang="de-CH" smtClean="0"/>
              <a:t>‹Nr.›</a:t>
            </a:fld>
            <a:endParaRPr lang="de-CH"/>
          </a:p>
        </p:txBody>
      </p:sp>
    </p:spTree>
    <p:extLst>
      <p:ext uri="{BB962C8B-B14F-4D97-AF65-F5344CB8AC3E}">
        <p14:creationId xmlns:p14="http://schemas.microsoft.com/office/powerpoint/2010/main" val="279350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AFF50-3AF7-4127-863E-5C37F3BCE77F}" type="datetimeFigureOut">
              <a:rPr lang="de-CH" smtClean="0"/>
              <a:t>18.06.2021</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FD376-141D-4BEA-815F-9D604227DB14}" type="slidenum">
              <a:rPr lang="de-CH" smtClean="0"/>
              <a:t>‹Nr.›</a:t>
            </a:fld>
            <a:endParaRPr lang="de-CH"/>
          </a:p>
        </p:txBody>
      </p:sp>
    </p:spTree>
    <p:extLst>
      <p:ext uri="{BB962C8B-B14F-4D97-AF65-F5344CB8AC3E}">
        <p14:creationId xmlns:p14="http://schemas.microsoft.com/office/powerpoint/2010/main" val="1778895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44731" y="1532707"/>
            <a:ext cx="10337074" cy="3477875"/>
          </a:xfrm>
          <a:prstGeom prst="rect">
            <a:avLst/>
          </a:prstGeom>
          <a:noFill/>
        </p:spPr>
        <p:txBody>
          <a:bodyPr wrap="square" rtlCol="0">
            <a:spAutoFit/>
          </a:bodyPr>
          <a:lstStyle/>
          <a:p>
            <a:pPr algn="ctr"/>
            <a:r>
              <a:rPr lang="de-CH" sz="2500" b="1" dirty="0" smtClean="0">
                <a:solidFill>
                  <a:srgbClr val="00B0F0"/>
                </a:solidFill>
                <a:latin typeface="Arial" panose="020B0604020202020204" pitchFamily="34" charset="0"/>
                <a:cs typeface="Arial" panose="020B0604020202020204" pitchFamily="34" charset="0"/>
              </a:rPr>
              <a:t>Diana</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err="1" smtClean="0">
                <a:latin typeface="Arial" panose="020B0604020202020204" pitchFamily="34" charset="0"/>
                <a:cs typeface="Arial" panose="020B0604020202020204" pitchFamily="34" charset="0"/>
              </a:rPr>
              <a:t>Diana</a:t>
            </a:r>
            <a:r>
              <a:rPr lang="de-CH" dirty="0" smtClean="0">
                <a:latin typeface="Arial" panose="020B0604020202020204" pitchFamily="34" charset="0"/>
                <a:cs typeface="Arial" panose="020B0604020202020204" pitchFamily="34" charset="0"/>
              </a:rPr>
              <a:t> wusste schon als kleines Kind, was sie mal machen wird wenn sie erwachsen ist. Sie wird ihr eigenes kleines Haus haben und auf dem Feld nebenan Hirse anbauen, welches sie auf dem lokalen Markt verkauft. Vielleicht heiratet sie mal einen Fischer, der am nahegelegenen See fette Fische fängt. </a:t>
            </a:r>
          </a:p>
          <a:p>
            <a:pPr algn="ctr"/>
            <a:endParaRPr lang="de-CH" dirty="0" smtClean="0">
              <a:latin typeface="Arial" panose="020B0604020202020204" pitchFamily="34" charset="0"/>
              <a:cs typeface="Arial" panose="020B0604020202020204" pitchFamily="34" charset="0"/>
            </a:endParaRPr>
          </a:p>
          <a:p>
            <a:pPr algn="ctr"/>
            <a:r>
              <a:rPr lang="de-CH" dirty="0" smtClean="0">
                <a:latin typeface="Arial" panose="020B0604020202020204" pitchFamily="34" charset="0"/>
                <a:cs typeface="Arial" panose="020B0604020202020204" pitchFamily="34" charset="0"/>
              </a:rPr>
              <a:t>Jetzt ist Diana 20 Jahre alt und hat sich tatsächlich in den Fischerjungen Yaris verliebt. Doch die  Vorstellung der Zukunft, die sie als Kind hatte, stimmt so gar nicht mit der heutigen Realität überein. </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t>
            </a:r>
            <a:br>
              <a:rPr lang="de-CH" dirty="0">
                <a:latin typeface="Arial" panose="020B0604020202020204" pitchFamily="34" charset="0"/>
                <a:cs typeface="Arial" panose="020B0604020202020204" pitchFamily="34" charset="0"/>
              </a:rPr>
            </a:br>
            <a:r>
              <a:rPr lang="de-CH" sz="1500" b="1" dirty="0">
                <a:latin typeface="Arial" panose="020B0604020202020204" pitchFamily="34" charset="0"/>
                <a:cs typeface="Arial" panose="020B0604020202020204" pitchFamily="34" charset="0"/>
              </a:rPr>
              <a:t>Schwierigkeit: Einfach</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79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96983" y="1715589"/>
            <a:ext cx="10337074" cy="3154710"/>
          </a:xfrm>
          <a:prstGeom prst="rect">
            <a:avLst/>
          </a:prstGeom>
          <a:noFill/>
        </p:spPr>
        <p:txBody>
          <a:bodyPr wrap="square" rtlCol="0">
            <a:spAutoFit/>
          </a:bodyPr>
          <a:lstStyle/>
          <a:p>
            <a:pPr algn="ctr"/>
            <a:r>
              <a:rPr lang="de-CH" sz="2500" b="1" dirty="0" smtClean="0">
                <a:solidFill>
                  <a:srgbClr val="00B0F0"/>
                </a:solidFill>
                <a:latin typeface="Arial" panose="020B0604020202020204" pitchFamily="34" charset="0"/>
                <a:cs typeface="Arial" panose="020B0604020202020204" pitchFamily="34" charset="0"/>
              </a:rPr>
              <a:t>Gina</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Es ist der 20. Dezember 2030. Heute ist Ginas Geburtstag, sie wird 14 Jahre alt. Sie sitzt gelangweilt am Marktstand ihrer Eltern, wo sie Gewürze verkauft. Sehnsüchtig schaut sie hinaus aufs Meer, zur Insel hin, wo sie geboren wurde, genauso wie ihr Vater und ihre Mutter und alle ihre Vorfahren. Gina wird wohl ihren Geburtsort nie kennenlernen, wieso?</a:t>
            </a:r>
          </a:p>
          <a:p>
            <a:pPr algn="ctr"/>
            <a:r>
              <a:rPr lang="de-DE" sz="2000" dirty="0">
                <a:latin typeface="Arial" panose="020B0604020202020204" pitchFamily="34" charset="0"/>
                <a:cs typeface="Arial" panose="020B0604020202020204" pitchFamily="34" charset="0"/>
              </a:rPr>
              <a:t> </a:t>
            </a:r>
          </a:p>
          <a:p>
            <a:pPr algn="ctr"/>
            <a:r>
              <a:rPr lang="de-DE" sz="1600" b="1" dirty="0">
                <a:latin typeface="Arial" panose="020B0604020202020204" pitchFamily="34" charset="0"/>
                <a:cs typeface="Arial" panose="020B0604020202020204" pitchFamily="34" charset="0"/>
              </a:rPr>
              <a:t>Schwierigkeit: Schwierig</a:t>
            </a:r>
          </a:p>
          <a:p>
            <a:pPr algn="ct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429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5800" y="703218"/>
            <a:ext cx="10874829" cy="5016758"/>
          </a:xfrm>
          <a:prstGeom prst="rect">
            <a:avLst/>
          </a:prstGeom>
          <a:noFill/>
        </p:spPr>
        <p:txBody>
          <a:bodyPr wrap="square" rtlCol="0">
            <a:spAutoFit/>
          </a:bodyPr>
          <a:lstStyle/>
          <a:p>
            <a:r>
              <a:rPr lang="de-CH" sz="2000" b="1" dirty="0" smtClean="0">
                <a:latin typeface="Arial" panose="020B0604020202020204" pitchFamily="34" charset="0"/>
                <a:cs typeface="Arial" panose="020B0604020202020204" pitchFamily="34" charset="0"/>
              </a:rPr>
              <a:t>Auflösung</a:t>
            </a:r>
            <a:r>
              <a:rPr lang="de-CH" sz="2000" dirty="0" smtClean="0">
                <a:latin typeface="Arial" panose="020B0604020202020204" pitchFamily="34" charset="0"/>
                <a:cs typeface="Arial" panose="020B0604020202020204" pitchFamily="34" charset="0"/>
              </a:rPr>
              <a:t>: </a:t>
            </a:r>
            <a:r>
              <a:rPr lang="de-CH" sz="2000" dirty="0">
                <a:latin typeface="Arial" panose="020B0604020202020204" pitchFamily="34" charset="0"/>
                <a:cs typeface="Arial" panose="020B0604020202020204" pitchFamily="34" charset="0"/>
              </a:rPr>
              <a:t>Die Touristen die ihre Berghütte besucht haben sind häufig wegen de, Gletscher gekommen, welcher oben an der Hütte die Felswand stabilisiert hatte. Wegen der höheren Temperaturen ist dieser Gletscher aber fast ganz verschwunden und der </a:t>
            </a:r>
            <a:r>
              <a:rPr lang="de-CH" sz="2000" dirty="0" err="1">
                <a:latin typeface="Arial" panose="020B0604020202020204" pitchFamily="34" charset="0"/>
                <a:cs typeface="Arial" panose="020B0604020202020204" pitchFamily="34" charset="0"/>
              </a:rPr>
              <a:t>Felshang</a:t>
            </a:r>
            <a:r>
              <a:rPr lang="de-CH" sz="2000" dirty="0">
                <a:latin typeface="Arial" panose="020B0604020202020204" pitchFamily="34" charset="0"/>
                <a:cs typeface="Arial" panose="020B0604020202020204" pitchFamily="34" charset="0"/>
              </a:rPr>
              <a:t> wird immer instabiler. In einer verhängnisvollen Herbstnacht ist der Fels oberhalb der Hütte gestürzt und hat die Hütte unter einer Schuttschicht begraben. Glücklicherweise war die Hütte in dieser Nacht nicht besetzt.</a:t>
            </a:r>
          </a:p>
          <a:p>
            <a:r>
              <a:rPr lang="de-CH" sz="2000" dirty="0">
                <a:latin typeface="Arial" panose="020B0604020202020204" pitchFamily="34" charset="0"/>
                <a:cs typeface="Arial" panose="020B0604020202020204" pitchFamily="34" charset="0"/>
              </a:rPr>
              <a:t> </a:t>
            </a:r>
          </a:p>
          <a:p>
            <a:r>
              <a:rPr lang="de-CH" sz="2000" dirty="0">
                <a:latin typeface="Arial" panose="020B0604020202020204" pitchFamily="34" charset="0"/>
                <a:cs typeface="Arial" panose="020B0604020202020204" pitchFamily="34" charset="0"/>
              </a:rPr>
              <a:t>Übrigens: Nicht nur durch die Gletscherschmelze werden Hänge instabil sondern auch gefrorener Boden, genannt Permafrost, taut nach und nach auf. Dies kann ebenfalls zu Bergstürzen oder zu Hangrutschungen führen. Bei Hangrutschungen rutscht der Boden unter Häusern weg und Leitungen im Boden werden zerstört. Vor allem in Bergregionen wie den Alpen aber auch im Polarkreis zum Beispiel in Alaska kann dies zu grossen Problemen führen</a:t>
            </a:r>
          </a:p>
          <a:p>
            <a:r>
              <a:rPr lang="de-CH" sz="2000" dirty="0">
                <a:latin typeface="Arial" panose="020B0604020202020204" pitchFamily="34" charset="0"/>
                <a:cs typeface="Arial" panose="020B0604020202020204" pitchFamily="34" charset="0"/>
              </a:rPr>
              <a:t> </a:t>
            </a:r>
          </a:p>
          <a:p>
            <a:r>
              <a:rPr lang="de-CH" sz="2000" dirty="0">
                <a:latin typeface="Arial" panose="020B0604020202020204" pitchFamily="34" charset="0"/>
                <a:cs typeface="Arial" panose="020B0604020202020204" pitchFamily="34" charset="0"/>
              </a:rPr>
              <a:t> </a:t>
            </a:r>
          </a:p>
          <a:p>
            <a:r>
              <a:rPr lang="de-CH" sz="2000" b="1" dirty="0">
                <a:latin typeface="Arial" panose="020B0604020202020204" pitchFamily="34" charset="0"/>
                <a:cs typeface="Arial" panose="020B0604020202020204" pitchFamily="34" charset="0"/>
              </a:rPr>
              <a:t>Hinweis 1</a:t>
            </a:r>
            <a:r>
              <a:rPr lang="de-CH" sz="2000" dirty="0">
                <a:latin typeface="Arial" panose="020B0604020202020204" pitchFamily="34" charset="0"/>
                <a:cs typeface="Arial" panose="020B0604020202020204" pitchFamily="34" charset="0"/>
              </a:rPr>
              <a:t>: Die Berghütte wurde zerstört</a:t>
            </a:r>
            <a:r>
              <a:rPr lang="de-CH" sz="2000" dirty="0" smtClean="0">
                <a:latin typeface="Arial" panose="020B0604020202020204" pitchFamily="34" charset="0"/>
                <a:cs typeface="Arial" panose="020B0604020202020204" pitchFamily="34" charset="0"/>
              </a:rPr>
              <a:t>.</a:t>
            </a:r>
          </a:p>
          <a:p>
            <a:r>
              <a:rPr lang="de-CH" sz="2000" b="1" dirty="0" smtClean="0">
                <a:latin typeface="Arial" panose="020B0604020202020204" pitchFamily="34" charset="0"/>
                <a:cs typeface="Arial" panose="020B0604020202020204" pitchFamily="34" charset="0"/>
              </a:rPr>
              <a:t>Hinweis </a:t>
            </a:r>
            <a:r>
              <a:rPr lang="de-CH" sz="2000" b="1" dirty="0">
                <a:latin typeface="Arial" panose="020B0604020202020204" pitchFamily="34" charset="0"/>
                <a:cs typeface="Arial" panose="020B0604020202020204" pitchFamily="34" charset="0"/>
              </a:rPr>
              <a:t>2:</a:t>
            </a:r>
            <a:r>
              <a:rPr lang="de-CH" sz="2000" dirty="0">
                <a:latin typeface="Arial" panose="020B0604020202020204" pitchFamily="34" charset="0"/>
                <a:cs typeface="Arial" panose="020B0604020202020204" pitchFamily="34" charset="0"/>
              </a:rPr>
              <a:t> Die Zerstörung der Hütte wurde durch das Schmelzen eines Gletschers verursacht.</a:t>
            </a:r>
          </a:p>
        </p:txBody>
      </p:sp>
    </p:spTree>
    <p:extLst>
      <p:ext uri="{BB962C8B-B14F-4D97-AF65-F5344CB8AC3E}">
        <p14:creationId xmlns:p14="http://schemas.microsoft.com/office/powerpoint/2010/main" val="76051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02672" y="379945"/>
            <a:ext cx="11136745" cy="6247864"/>
          </a:xfrm>
          <a:prstGeom prst="rect">
            <a:avLst/>
          </a:prstGeom>
          <a:noFill/>
        </p:spPr>
        <p:txBody>
          <a:bodyPr wrap="square" rtlCol="0">
            <a:spAutoFit/>
          </a:bodyPr>
          <a:lstStyle/>
          <a:p>
            <a:r>
              <a:rPr lang="de-CH" sz="2000" b="1" dirty="0" smtClean="0">
                <a:latin typeface="Arial" panose="020B0604020202020204" pitchFamily="34" charset="0"/>
                <a:cs typeface="Arial" panose="020B0604020202020204" pitchFamily="34" charset="0"/>
              </a:rPr>
              <a:t>Auflösung</a:t>
            </a:r>
            <a:r>
              <a:rPr lang="de-CH" sz="2000" dirty="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Gina wurde auf einer Insel der Malediven geboren. Ihre Eltern arbeiteten auf einer kleinen Chilifarm und hatten nie viel Geld. Leider hat sich die Situation in den Malediven drastisch verändert seit ihre Eltern geboren wurden. Da durch den Klimawandel viel Eis an den Polen und von Gletschern geschmolzen ist, steigt der Meeresspiegel überall auf der Welt an. Die Malediven liegen nur durchschnittlich 1m über Meer. Als ein Taifun über die Inseln hinweg zog hat deswegen Meereswasser die Farm von Ginas Eltern überschwemmt und versalzen. </a:t>
            </a:r>
          </a:p>
          <a:p>
            <a:r>
              <a:rPr lang="de-DE" sz="2000" dirty="0">
                <a:latin typeface="Arial" panose="020B0604020202020204" pitchFamily="34" charset="0"/>
                <a:cs typeface="Arial" panose="020B0604020202020204" pitchFamily="34" charset="0"/>
              </a:rPr>
              <a:t>Da die Farm zerstört war und sie kein Einkommen mehr hatten zum Überleben haben sie nach dem Taifun ihre wenigen Sachen gepackt und sind nach Indien geflohen. </a:t>
            </a:r>
          </a:p>
          <a:p>
            <a:r>
              <a:rPr lang="de-DE" sz="2000" dirty="0">
                <a:latin typeface="Arial" panose="020B0604020202020204" pitchFamily="34" charset="0"/>
                <a:cs typeface="Arial" panose="020B0604020202020204" pitchFamily="34" charset="0"/>
              </a:rPr>
              <a:t>Ginas Familie hat nicht die finanziellen Mittel um wieder zurück in die Malediven zu gehen und sie sehen auch keine Zukunft für die Kinder in Ihrem Heimatsland.</a:t>
            </a:r>
          </a:p>
          <a:p>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Übrigens: Wegen der erhöhten Lufttemperaturen werden solche Stürme auch häufiger und extremer. Da in Kombination mit dem höheren Meeresspiegel die Stürme immer einen </a:t>
            </a:r>
            <a:r>
              <a:rPr lang="de-DE" sz="2000" dirty="0" err="1">
                <a:latin typeface="Arial" panose="020B0604020202020204" pitchFamily="34" charset="0"/>
                <a:cs typeface="Arial" panose="020B0604020202020204" pitchFamily="34" charset="0"/>
              </a:rPr>
              <a:t>grösseren</a:t>
            </a:r>
            <a:r>
              <a:rPr lang="de-DE" sz="2000" dirty="0">
                <a:latin typeface="Arial" panose="020B0604020202020204" pitchFamily="34" charset="0"/>
                <a:cs typeface="Arial" panose="020B0604020202020204" pitchFamily="34" charset="0"/>
              </a:rPr>
              <a:t> Teil der Inseln überschwemmen können, wird die Insel leider immer schlechter bewohnbar und die Bauern habe langfristig keinen Lebensunterhalt mehr. Viele Menschen arbeiten im Tourismus, aber wie lange dieser Tourismus noch aufrecht erhalten bleiben kann, wenn die Inseln immer häufiger überschwemmt werden, ist unklar.</a:t>
            </a:r>
          </a:p>
          <a:p>
            <a:endParaRPr lang="de-DE" sz="2000" dirty="0">
              <a:latin typeface="Arial" panose="020B0604020202020204" pitchFamily="34" charset="0"/>
              <a:cs typeface="Arial" panose="020B0604020202020204" pitchFamily="34" charset="0"/>
            </a:endParaRPr>
          </a:p>
          <a:p>
            <a:r>
              <a:rPr lang="de-DE" sz="2000" b="1" dirty="0">
                <a:latin typeface="Arial" panose="020B0604020202020204" pitchFamily="34" charset="0"/>
                <a:cs typeface="Arial" panose="020B0604020202020204" pitchFamily="34" charset="0"/>
              </a:rPr>
              <a:t>Hinweis 1</a:t>
            </a:r>
            <a:r>
              <a:rPr lang="de-DE" sz="2000" dirty="0">
                <a:latin typeface="Arial" panose="020B0604020202020204" pitchFamily="34" charset="0"/>
                <a:cs typeface="Arial" panose="020B0604020202020204" pitchFamily="34" charset="0"/>
              </a:rPr>
              <a:t>: Ginas Heimatort ist eine Insel, die </a:t>
            </a:r>
            <a:r>
              <a:rPr lang="de-DE" sz="2000" dirty="0" err="1">
                <a:latin typeface="Arial" panose="020B0604020202020204" pitchFamily="34" charset="0"/>
                <a:cs typeface="Arial" panose="020B0604020202020204" pitchFamily="34" charset="0"/>
              </a:rPr>
              <a:t>bloss</a:t>
            </a:r>
            <a:r>
              <a:rPr lang="de-DE" sz="2000" dirty="0">
                <a:latin typeface="Arial" panose="020B0604020202020204" pitchFamily="34" charset="0"/>
                <a:cs typeface="Arial" panose="020B0604020202020204" pitchFamily="34" charset="0"/>
              </a:rPr>
              <a:t> etwa 1m über dem Meeresspiegel liegt.</a:t>
            </a:r>
          </a:p>
          <a:p>
            <a:r>
              <a:rPr lang="de-DE" sz="2000" b="1" dirty="0">
                <a:latin typeface="Arial" panose="020B0604020202020204" pitchFamily="34" charset="0"/>
                <a:cs typeface="Arial" panose="020B0604020202020204" pitchFamily="34" charset="0"/>
              </a:rPr>
              <a:t>Hinweis 2</a:t>
            </a:r>
            <a:r>
              <a:rPr lang="de-DE" sz="2000" dirty="0">
                <a:latin typeface="Arial" panose="020B0604020202020204" pitchFamily="34" charset="0"/>
                <a:cs typeface="Arial" panose="020B0604020202020204" pitchFamily="34" charset="0"/>
              </a:rPr>
              <a:t>: Ginas Familie ist nach einem verheerenden Ereignis </a:t>
            </a:r>
            <a:r>
              <a:rPr lang="de-DE" sz="2000" dirty="0" smtClean="0">
                <a:latin typeface="Arial" panose="020B0604020202020204" pitchFamily="34" charset="0"/>
                <a:cs typeface="Arial" panose="020B0604020202020204" pitchFamily="34" charset="0"/>
              </a:rPr>
              <a:t>geflohen</a:t>
            </a:r>
            <a:r>
              <a:rPr lang="de-CH" sz="2000" dirty="0">
                <a:latin typeface="Arial" panose="020B0604020202020204" pitchFamily="34" charset="0"/>
                <a:cs typeface="Arial" panose="020B0604020202020204" pitchFamily="34" charset="0"/>
              </a:rPr>
              <a:t>.</a:t>
            </a:r>
            <a:endParaRPr lang="de-D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08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44731" y="1532707"/>
            <a:ext cx="10337074" cy="3077766"/>
          </a:xfrm>
          <a:prstGeom prst="rect">
            <a:avLst/>
          </a:prstGeom>
          <a:noFill/>
        </p:spPr>
        <p:txBody>
          <a:bodyPr wrap="square" rtlCol="0">
            <a:spAutoFit/>
          </a:bodyPr>
          <a:lstStyle/>
          <a:p>
            <a:pPr algn="ctr"/>
            <a:r>
              <a:rPr lang="de-CH" sz="2500" b="1" dirty="0" err="1" smtClean="0">
                <a:solidFill>
                  <a:srgbClr val="00B0F0"/>
                </a:solidFill>
                <a:latin typeface="Arial" panose="020B0604020202020204" pitchFamily="34" charset="0"/>
                <a:cs typeface="Arial" panose="020B0604020202020204" pitchFamily="34" charset="0"/>
              </a:rPr>
              <a:t>Salita</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sz="2000" dirty="0" err="1" smtClean="0">
                <a:latin typeface="Arial" panose="020B0604020202020204" pitchFamily="34" charset="0"/>
                <a:cs typeface="Arial" panose="020B0604020202020204" pitchFamily="34" charset="0"/>
              </a:rPr>
              <a:t>Salita</a:t>
            </a:r>
            <a:r>
              <a:rPr lang="de-CH" sz="2000" dirty="0" smtClean="0">
                <a:latin typeface="Arial" panose="020B0604020202020204" pitchFamily="34" charset="0"/>
                <a:cs typeface="Arial" panose="020B0604020202020204" pitchFamily="34" charset="0"/>
              </a:rPr>
              <a:t> ist Philippinin, gerade 18 Jahre alt geworden, liebt das Meer und würde gerne Krankenschwester werden. Ihr Traum von einer Ausbildung zur Krankenschwester muss jedoch warten, denn es ist etwas passiert, was ihre Familie sehr viel Geld kostet und sie kann sich die teure Ausbildung nicht leisten. </a:t>
            </a:r>
          </a:p>
          <a:p>
            <a:pPr algn="ctr"/>
            <a:r>
              <a:rPr lang="de-CH" sz="2000" dirty="0" smtClean="0">
                <a:latin typeface="Arial" panose="020B0604020202020204" pitchFamily="34" charset="0"/>
                <a:cs typeface="Arial" panose="020B0604020202020204" pitchFamily="34" charset="0"/>
              </a:rPr>
              <a:t>Was könnte passiert sein?</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t>
            </a:r>
            <a:br>
              <a:rPr lang="de-CH" dirty="0">
                <a:latin typeface="Arial" panose="020B0604020202020204" pitchFamily="34" charset="0"/>
                <a:cs typeface="Arial" panose="020B0604020202020204" pitchFamily="34" charset="0"/>
              </a:rPr>
            </a:br>
            <a:r>
              <a:rPr lang="de-CH" sz="1500" b="1" dirty="0">
                <a:latin typeface="Arial" panose="020B0604020202020204" pitchFamily="34" charset="0"/>
                <a:cs typeface="Arial" panose="020B0604020202020204" pitchFamily="34" charset="0"/>
              </a:rPr>
              <a:t>Schwierigkeit: Einfach</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06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5800" y="703218"/>
            <a:ext cx="10874829" cy="4093428"/>
          </a:xfrm>
          <a:prstGeom prst="rect">
            <a:avLst/>
          </a:prstGeom>
          <a:noFill/>
        </p:spPr>
        <p:txBody>
          <a:bodyPr wrap="square" rtlCol="0">
            <a:spAutoFit/>
          </a:bodyPr>
          <a:lstStyle/>
          <a:p>
            <a:r>
              <a:rPr lang="de-CH" sz="2000" b="1" dirty="0" smtClean="0">
                <a:latin typeface="Arial" panose="020B0604020202020204" pitchFamily="34" charset="0"/>
                <a:cs typeface="Arial" panose="020B0604020202020204" pitchFamily="34" charset="0"/>
              </a:rPr>
              <a:t>Auflösung</a:t>
            </a:r>
            <a:r>
              <a:rPr lang="de-CH" sz="2000" dirty="0" smtClean="0">
                <a:latin typeface="Arial" panose="020B0604020202020204" pitchFamily="34" charset="0"/>
                <a:cs typeface="Arial" panose="020B0604020202020204" pitchFamily="34" charset="0"/>
              </a:rPr>
              <a:t>: Diana und Yaris sind aus dem afrikanischen Land Simbabwe. Im Süden Afrikas herrscht seit Jahren eine Dürre. Durch den Klimawandel gibt es immer höhere Temperaturen und der Regen kommt nicht mehr so regelmässig wie erwartet. </a:t>
            </a:r>
          </a:p>
          <a:p>
            <a:r>
              <a:rPr lang="de-CH" sz="2000" dirty="0" smtClean="0">
                <a:latin typeface="Arial" panose="020B0604020202020204" pitchFamily="34" charset="0"/>
                <a:cs typeface="Arial" panose="020B0604020202020204" pitchFamily="34" charset="0"/>
              </a:rPr>
              <a:t>Wegen der Dürre trocknen Seen und Flüsse aus und es gibt immer weniger Fische. Gleichzeitig vertrocknen die Pflanzen den Bauern auf ihren Ackern.</a:t>
            </a:r>
          </a:p>
          <a:p>
            <a:endParaRPr lang="de-CH" sz="2000" dirty="0" smtClean="0">
              <a:latin typeface="Arial" panose="020B0604020202020204" pitchFamily="34" charset="0"/>
              <a:cs typeface="Arial" panose="020B0604020202020204" pitchFamily="34" charset="0"/>
            </a:endParaRPr>
          </a:p>
          <a:p>
            <a:r>
              <a:rPr lang="de-CH" sz="2000" dirty="0" smtClean="0">
                <a:latin typeface="Arial" panose="020B0604020202020204" pitchFamily="34" charset="0"/>
                <a:cs typeface="Arial" panose="020B0604020202020204" pitchFamily="34" charset="0"/>
              </a:rPr>
              <a:t>Von der Hungersnot, die deswegen im südlichen Afrika herrscht, ist auch Diana betroffen. Sie sieht ihre Zukunft nun viel weniger klar vor sich. Übersteht sie die Dürre und können sich die Äcker und Seen soweit erholen, dass sie wieder eine Lebensgrundlage hat? Oder muss sie ihr Land verlassen und als Flüchtling in einem anderen Land ihr Glück suchen?</a:t>
            </a:r>
            <a:endParaRPr lang="de-CH" sz="2000" dirty="0">
              <a:latin typeface="Arial" panose="020B0604020202020204" pitchFamily="34" charset="0"/>
              <a:cs typeface="Arial" panose="020B0604020202020204" pitchFamily="34" charset="0"/>
            </a:endParaRPr>
          </a:p>
          <a:p>
            <a:r>
              <a:rPr lang="de-CH" sz="2000" dirty="0">
                <a:latin typeface="Arial" panose="020B0604020202020204" pitchFamily="34" charset="0"/>
                <a:cs typeface="Arial" panose="020B0604020202020204" pitchFamily="34" charset="0"/>
              </a:rPr>
              <a:t> </a:t>
            </a:r>
          </a:p>
          <a:p>
            <a:r>
              <a:rPr lang="de-CH" sz="2000" b="1" dirty="0" smtClean="0">
                <a:latin typeface="Arial" panose="020B0604020202020204" pitchFamily="34" charset="0"/>
                <a:cs typeface="Arial" panose="020B0604020202020204" pitchFamily="34" charset="0"/>
              </a:rPr>
              <a:t>Hinweis </a:t>
            </a:r>
            <a:r>
              <a:rPr lang="de-CH" sz="2000" b="1" dirty="0">
                <a:latin typeface="Arial" panose="020B0604020202020204" pitchFamily="34" charset="0"/>
                <a:cs typeface="Arial" panose="020B0604020202020204" pitchFamily="34" charset="0"/>
              </a:rPr>
              <a:t>1</a:t>
            </a:r>
            <a:r>
              <a:rPr lang="de-CH" sz="2000" dirty="0">
                <a:latin typeface="Arial" panose="020B0604020202020204" pitchFamily="34" charset="0"/>
                <a:cs typeface="Arial" panose="020B0604020202020204" pitchFamily="34" charset="0"/>
              </a:rPr>
              <a:t>: </a:t>
            </a:r>
            <a:r>
              <a:rPr lang="de-CH" sz="2000" dirty="0" smtClean="0">
                <a:latin typeface="Arial" panose="020B0604020202020204" pitchFamily="34" charset="0"/>
                <a:cs typeface="Arial" panose="020B0604020202020204" pitchFamily="34" charset="0"/>
              </a:rPr>
              <a:t>Diana Acker und der See geben fast keine Lebensmittel mehr her.</a:t>
            </a:r>
            <a:endParaRPr lang="de-CH" sz="2000" dirty="0">
              <a:latin typeface="Arial" panose="020B0604020202020204" pitchFamily="34" charset="0"/>
              <a:cs typeface="Arial" panose="020B0604020202020204" pitchFamily="34" charset="0"/>
            </a:endParaRPr>
          </a:p>
          <a:p>
            <a:r>
              <a:rPr lang="de-CH" sz="2000" b="1" dirty="0">
                <a:latin typeface="Arial" panose="020B0604020202020204" pitchFamily="34" charset="0"/>
                <a:cs typeface="Arial" panose="020B0604020202020204" pitchFamily="34" charset="0"/>
              </a:rPr>
              <a:t>Hinweis 2:</a:t>
            </a:r>
            <a:r>
              <a:rPr lang="de-CH" sz="2000" dirty="0">
                <a:latin typeface="Arial" panose="020B0604020202020204" pitchFamily="34" charset="0"/>
                <a:cs typeface="Arial" panose="020B0604020202020204" pitchFamily="34" charset="0"/>
              </a:rPr>
              <a:t> </a:t>
            </a:r>
            <a:r>
              <a:rPr lang="de-CH" sz="2000" dirty="0" smtClean="0">
                <a:latin typeface="Arial" panose="020B0604020202020204" pitchFamily="34" charset="0"/>
                <a:cs typeface="Arial" panose="020B0604020202020204" pitchFamily="34" charset="0"/>
              </a:rPr>
              <a:t>Es herrscht eine Dürre in Simbabwe wo Diana her ist.</a:t>
            </a:r>
            <a:endParaRPr lang="de-CH"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98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5800" y="703218"/>
            <a:ext cx="10874829" cy="5632311"/>
          </a:xfrm>
          <a:prstGeom prst="rect">
            <a:avLst/>
          </a:prstGeom>
          <a:noFill/>
        </p:spPr>
        <p:txBody>
          <a:bodyPr wrap="square" rtlCol="0">
            <a:spAutoFit/>
          </a:bodyPr>
          <a:lstStyle/>
          <a:p>
            <a:r>
              <a:rPr lang="de-CH" sz="2000" b="1" dirty="0" smtClean="0">
                <a:latin typeface="Arial" panose="020B0604020202020204" pitchFamily="34" charset="0"/>
                <a:cs typeface="Arial" panose="020B0604020202020204" pitchFamily="34" charset="0"/>
              </a:rPr>
              <a:t>Auflösung</a:t>
            </a:r>
            <a:r>
              <a:rPr lang="de-CH" sz="2000" dirty="0" smtClean="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Salita</a:t>
            </a:r>
            <a:r>
              <a:rPr lang="de-CH" sz="2000" dirty="0" smtClean="0">
                <a:latin typeface="Arial" panose="020B0604020202020204" pitchFamily="34" charset="0"/>
                <a:cs typeface="Arial" panose="020B0604020202020204" pitchFamily="34" charset="0"/>
              </a:rPr>
              <a:t> wohnt auf einer philippinischen Insel am Meer. Durch den Klimawandel werden die Stürme, auch Taifune genannt, immer häufiger und stärker. Die Stürme zerstören oftmals grosse Teile der Küstenregionen. Denn es gibt sehr starke Winde, die Dächer abdecken können und heftige </a:t>
            </a:r>
            <a:r>
              <a:rPr lang="de-CH" sz="2000" dirty="0">
                <a:latin typeface="Arial" panose="020B0604020202020204" pitchFamily="34" charset="0"/>
                <a:cs typeface="Arial" panose="020B0604020202020204" pitchFamily="34" charset="0"/>
              </a:rPr>
              <a:t>Regenschläge </a:t>
            </a:r>
            <a:r>
              <a:rPr lang="de-CH" sz="2000" dirty="0" smtClean="0">
                <a:latin typeface="Arial" panose="020B0604020202020204" pitchFamily="34" charset="0"/>
                <a:cs typeface="Arial" panose="020B0604020202020204" pitchFamily="34" charset="0"/>
              </a:rPr>
              <a:t>verursachen Überschwemmungen.</a:t>
            </a:r>
          </a:p>
          <a:p>
            <a:r>
              <a:rPr lang="de-CH" sz="2000" dirty="0" smtClean="0">
                <a:latin typeface="Arial" panose="020B0604020202020204" pitchFamily="34" charset="0"/>
                <a:cs typeface="Arial" panose="020B0604020202020204" pitchFamily="34" charset="0"/>
              </a:rPr>
              <a:t>Das Haus von </a:t>
            </a:r>
            <a:r>
              <a:rPr lang="de-CH" sz="2000" dirty="0" err="1" smtClean="0">
                <a:latin typeface="Arial" panose="020B0604020202020204" pitchFamily="34" charset="0"/>
                <a:cs typeface="Arial" panose="020B0604020202020204" pitchFamily="34" charset="0"/>
              </a:rPr>
              <a:t>Salitas</a:t>
            </a:r>
            <a:r>
              <a:rPr lang="de-CH" sz="2000" dirty="0" smtClean="0">
                <a:latin typeface="Arial" panose="020B0604020202020204" pitchFamily="34" charset="0"/>
                <a:cs typeface="Arial" panose="020B0604020202020204" pitchFamily="34" charset="0"/>
              </a:rPr>
              <a:t> Familie wurde durch einen solchen Taifun stark beschädigt. Um den Schaden zu reparieren brauchten sie das Geld, welches sie für </a:t>
            </a:r>
            <a:r>
              <a:rPr lang="de-CH" sz="2000" dirty="0" err="1" smtClean="0">
                <a:latin typeface="Arial" panose="020B0604020202020204" pitchFamily="34" charset="0"/>
                <a:cs typeface="Arial" panose="020B0604020202020204" pitchFamily="34" charset="0"/>
              </a:rPr>
              <a:t>Salitas</a:t>
            </a:r>
            <a:r>
              <a:rPr lang="de-CH" sz="2000" dirty="0" smtClean="0">
                <a:latin typeface="Arial" panose="020B0604020202020204" pitchFamily="34" charset="0"/>
                <a:cs typeface="Arial" panose="020B0604020202020204" pitchFamily="34" charset="0"/>
              </a:rPr>
              <a:t> Ausbildung gespart haben. </a:t>
            </a:r>
            <a:endParaRPr lang="de-CH" sz="2000" dirty="0">
              <a:latin typeface="Arial" panose="020B0604020202020204" pitchFamily="34" charset="0"/>
              <a:cs typeface="Arial" panose="020B0604020202020204" pitchFamily="34" charset="0"/>
            </a:endParaRPr>
          </a:p>
          <a:p>
            <a:r>
              <a:rPr lang="de-CH" sz="2000" dirty="0">
                <a:latin typeface="Arial" panose="020B0604020202020204" pitchFamily="34" charset="0"/>
                <a:cs typeface="Arial" panose="020B0604020202020204" pitchFamily="34" charset="0"/>
              </a:rPr>
              <a:t> </a:t>
            </a:r>
            <a:endParaRPr lang="de-CH" sz="2000" dirty="0" smtClean="0">
              <a:latin typeface="Arial" panose="020B0604020202020204" pitchFamily="34" charset="0"/>
              <a:cs typeface="Arial" panose="020B0604020202020204" pitchFamily="34" charset="0"/>
            </a:endParaRPr>
          </a:p>
          <a:p>
            <a:r>
              <a:rPr lang="de-CH" sz="2000" b="1" dirty="0" smtClean="0">
                <a:latin typeface="Arial" panose="020B0604020202020204" pitchFamily="34" charset="0"/>
                <a:cs typeface="Arial" panose="020B0604020202020204" pitchFamily="34" charset="0"/>
              </a:rPr>
              <a:t>Übrigens</a:t>
            </a:r>
            <a:r>
              <a:rPr lang="de-CH" sz="2000" dirty="0" smtClean="0">
                <a:latin typeface="Arial" panose="020B0604020202020204" pitchFamily="34" charset="0"/>
                <a:cs typeface="Arial" panose="020B0604020202020204" pitchFamily="34" charset="0"/>
              </a:rPr>
              <a:t>: Starke Wirbelstürme mit Regen gibt es vor allem an den Küstenregionen und sie heissen auf verschiedenen Teilen der Erde unterschiedlich. In Europa heisst ein solcher Sturm Orkan, in Nordamerika </a:t>
            </a:r>
            <a:r>
              <a:rPr lang="de-CH" sz="2000" dirty="0" err="1" smtClean="0">
                <a:latin typeface="Arial" panose="020B0604020202020204" pitchFamily="34" charset="0"/>
                <a:cs typeface="Arial" panose="020B0604020202020204" pitchFamily="34" charset="0"/>
              </a:rPr>
              <a:t>Hurricane</a:t>
            </a:r>
            <a:r>
              <a:rPr lang="de-CH" sz="2000" dirty="0" smtClean="0">
                <a:latin typeface="Arial" panose="020B0604020202020204" pitchFamily="34" charset="0"/>
                <a:cs typeface="Arial" panose="020B0604020202020204" pitchFamily="34" charset="0"/>
              </a:rPr>
              <a:t>, in Asien Taifun, im Südpazifik Zyklon und in Australien Willy-</a:t>
            </a:r>
            <a:r>
              <a:rPr lang="de-CH" sz="2000" dirty="0" err="1" smtClean="0">
                <a:latin typeface="Arial" panose="020B0604020202020204" pitchFamily="34" charset="0"/>
                <a:cs typeface="Arial" panose="020B0604020202020204" pitchFamily="34" charset="0"/>
              </a:rPr>
              <a:t>willy</a:t>
            </a:r>
            <a:r>
              <a:rPr lang="de-CH" sz="2000" dirty="0" smtClean="0">
                <a:latin typeface="Arial" panose="020B0604020202020204" pitchFamily="34" charset="0"/>
                <a:cs typeface="Arial" panose="020B0604020202020204" pitchFamily="34" charset="0"/>
              </a:rPr>
              <a:t>.</a:t>
            </a:r>
          </a:p>
          <a:p>
            <a:endParaRPr lang="de-CH" sz="2000" dirty="0">
              <a:latin typeface="Arial" panose="020B0604020202020204" pitchFamily="34" charset="0"/>
              <a:cs typeface="Arial" panose="020B0604020202020204" pitchFamily="34" charset="0"/>
            </a:endParaRPr>
          </a:p>
          <a:p>
            <a:r>
              <a:rPr lang="de-CH" sz="2000" b="1" dirty="0">
                <a:latin typeface="Arial" panose="020B0604020202020204" pitchFamily="34" charset="0"/>
                <a:cs typeface="Arial" panose="020B0604020202020204" pitchFamily="34" charset="0"/>
              </a:rPr>
              <a:t>Hinweis 1</a:t>
            </a:r>
            <a:r>
              <a:rPr lang="de-CH" sz="2000" dirty="0">
                <a:latin typeface="Arial" panose="020B0604020202020204" pitchFamily="34" charset="0"/>
                <a:cs typeface="Arial" panose="020B0604020202020204" pitchFamily="34" charset="0"/>
              </a:rPr>
              <a:t>: </a:t>
            </a:r>
            <a:r>
              <a:rPr lang="de-CH" sz="2000" dirty="0" err="1" smtClean="0">
                <a:latin typeface="Arial" panose="020B0604020202020204" pitchFamily="34" charset="0"/>
                <a:cs typeface="Arial" panose="020B0604020202020204" pitchFamily="34" charset="0"/>
              </a:rPr>
              <a:t>Salitas</a:t>
            </a:r>
            <a:r>
              <a:rPr lang="de-CH" sz="2000" dirty="0" smtClean="0">
                <a:latin typeface="Arial" panose="020B0604020202020204" pitchFamily="34" charset="0"/>
                <a:cs typeface="Arial" panose="020B0604020202020204" pitchFamily="34" charset="0"/>
              </a:rPr>
              <a:t> Haus wurde beschädigt.</a:t>
            </a:r>
          </a:p>
          <a:p>
            <a:r>
              <a:rPr lang="de-CH" sz="2000" b="1" dirty="0" smtClean="0">
                <a:latin typeface="Arial" panose="020B0604020202020204" pitchFamily="34" charset="0"/>
                <a:cs typeface="Arial" panose="020B0604020202020204" pitchFamily="34" charset="0"/>
              </a:rPr>
              <a:t>Hinweis 2: </a:t>
            </a:r>
            <a:r>
              <a:rPr lang="de-CH" sz="2000" dirty="0" smtClean="0">
                <a:latin typeface="Arial" panose="020B0604020202020204" pitchFamily="34" charset="0"/>
                <a:cs typeface="Arial" panose="020B0604020202020204" pitchFamily="34" charset="0"/>
              </a:rPr>
              <a:t>Auf dem Meer können sich besonders starke Stürme entwickeln, weil viel Wasser verdampft.</a:t>
            </a:r>
          </a:p>
          <a:p>
            <a:endParaRPr lang="de-CH" sz="2000" dirty="0">
              <a:latin typeface="Arial" panose="020B0604020202020204" pitchFamily="34" charset="0"/>
              <a:cs typeface="Arial" panose="020B0604020202020204" pitchFamily="34" charset="0"/>
            </a:endParaRPr>
          </a:p>
          <a:p>
            <a:endParaRPr lang="de-CH"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810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44731" y="1532707"/>
            <a:ext cx="10337074" cy="3077766"/>
          </a:xfrm>
          <a:prstGeom prst="rect">
            <a:avLst/>
          </a:prstGeom>
          <a:noFill/>
        </p:spPr>
        <p:txBody>
          <a:bodyPr wrap="square" rtlCol="0">
            <a:spAutoFit/>
          </a:bodyPr>
          <a:lstStyle/>
          <a:p>
            <a:pPr algn="ctr"/>
            <a:r>
              <a:rPr lang="de-CH" sz="2500" b="1" dirty="0">
                <a:solidFill>
                  <a:srgbClr val="00B0F0"/>
                </a:solidFill>
                <a:latin typeface="Arial" panose="020B0604020202020204" pitchFamily="34" charset="0"/>
                <a:cs typeface="Arial" panose="020B0604020202020204" pitchFamily="34" charset="0"/>
              </a:rPr>
              <a:t>Leo und Ingrid</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sz="2000" dirty="0">
                <a:latin typeface="Arial" panose="020B0604020202020204" pitchFamily="34" charset="0"/>
                <a:cs typeface="Arial" panose="020B0604020202020204" pitchFamily="34" charset="0"/>
              </a:rPr>
              <a:t>Leo ist 16 Jahre alt und wohnt in Basel, wie seine ganze Familie. Gerne hüpft er wie viele Basler ab und zu in den Rhein und lässt sich treiben. Diese Woche im August ging er fast jeden Nachmittag im Fluss schwimmen. Doch während ihm die Abkühlung gut getan hat, macht er sich auch etwas Sorgen um seine Grossmutter, Ingrid, die 75 Jahre alt und manchmal etwas vergesslich ist. Wieso macht Leo sich wohl Sorgen?</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t>
            </a:r>
            <a:br>
              <a:rPr lang="de-CH" dirty="0">
                <a:latin typeface="Arial" panose="020B0604020202020204" pitchFamily="34" charset="0"/>
                <a:cs typeface="Arial" panose="020B0604020202020204" pitchFamily="34" charset="0"/>
              </a:rPr>
            </a:br>
            <a:r>
              <a:rPr lang="de-CH" sz="1500" b="1" dirty="0">
                <a:latin typeface="Arial" panose="020B0604020202020204" pitchFamily="34" charset="0"/>
                <a:cs typeface="Arial" panose="020B0604020202020204" pitchFamily="34" charset="0"/>
              </a:rPr>
              <a:t>Schwierigkeit: Einfach</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292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96983" y="1715589"/>
            <a:ext cx="10337074" cy="2769989"/>
          </a:xfrm>
          <a:prstGeom prst="rect">
            <a:avLst/>
          </a:prstGeom>
          <a:noFill/>
        </p:spPr>
        <p:txBody>
          <a:bodyPr wrap="square" rtlCol="0">
            <a:spAutoFit/>
          </a:bodyPr>
          <a:lstStyle/>
          <a:p>
            <a:pPr algn="ctr"/>
            <a:r>
              <a:rPr lang="de-CH" sz="2500" b="1" dirty="0" smtClean="0">
                <a:solidFill>
                  <a:srgbClr val="00B0F0"/>
                </a:solidFill>
                <a:latin typeface="Arial" panose="020B0604020202020204" pitchFamily="34" charset="0"/>
                <a:cs typeface="Arial" panose="020B0604020202020204" pitchFamily="34" charset="0"/>
              </a:rPr>
              <a:t>Kai</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sz="2000" dirty="0" err="1">
                <a:latin typeface="Arial" panose="020B0604020202020204" pitchFamily="34" charset="0"/>
                <a:cs typeface="Arial" panose="020B0604020202020204" pitchFamily="34" charset="0"/>
              </a:rPr>
              <a:t>Kai</a:t>
            </a:r>
            <a:r>
              <a:rPr lang="de-CH" sz="2000" dirty="0">
                <a:latin typeface="Arial" panose="020B0604020202020204" pitchFamily="34" charset="0"/>
                <a:cs typeface="Arial" panose="020B0604020202020204" pitchFamily="34" charset="0"/>
              </a:rPr>
              <a:t> ist ein Faulenzer. Hätte er eine Hängematte, würde er sie zwischen zwei Eukalyptusbäume hängen und jeden Tag ein langes Mittagsschläfchen darin machen. Ein guter Marathonläufer ist er allerdings nicht und das hätte ihm letztes Jahr fast das Leben gekostet. Warum?</a:t>
            </a:r>
          </a:p>
          <a:p>
            <a:pPr algn="ctr"/>
            <a:r>
              <a:rPr lang="de-CH" sz="1500" dirty="0">
                <a:latin typeface="Arial" panose="020B0604020202020204" pitchFamily="34" charset="0"/>
                <a:cs typeface="Arial" panose="020B0604020202020204" pitchFamily="34" charset="0"/>
              </a:rPr>
              <a:t> </a:t>
            </a:r>
            <a:br>
              <a:rPr lang="de-CH" sz="1500" dirty="0">
                <a:latin typeface="Arial" panose="020B0604020202020204" pitchFamily="34" charset="0"/>
                <a:cs typeface="Arial" panose="020B0604020202020204" pitchFamily="34" charset="0"/>
              </a:rPr>
            </a:br>
            <a:r>
              <a:rPr lang="de-CH" sz="1500" b="1" dirty="0">
                <a:latin typeface="Arial" panose="020B0604020202020204" pitchFamily="34" charset="0"/>
                <a:cs typeface="Arial" panose="020B0604020202020204" pitchFamily="34" charset="0"/>
              </a:rPr>
              <a:t>Schwierigkeit: </a:t>
            </a:r>
            <a:r>
              <a:rPr lang="de-CH" sz="1500" b="1" dirty="0" smtClean="0">
                <a:latin typeface="Arial" panose="020B0604020202020204" pitchFamily="34" charset="0"/>
                <a:cs typeface="Arial" panose="020B0604020202020204" pitchFamily="34" charset="0"/>
              </a:rPr>
              <a:t>Mittel</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95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5800" y="703218"/>
            <a:ext cx="10874829" cy="5632311"/>
          </a:xfrm>
          <a:prstGeom prst="rect">
            <a:avLst/>
          </a:prstGeom>
          <a:noFill/>
        </p:spPr>
        <p:txBody>
          <a:bodyPr wrap="square" rtlCol="0">
            <a:spAutoFit/>
          </a:bodyPr>
          <a:lstStyle/>
          <a:p>
            <a:r>
              <a:rPr lang="de-CH" sz="2000" b="1" dirty="0" smtClean="0">
                <a:latin typeface="Arial" panose="020B0604020202020204" pitchFamily="34" charset="0"/>
                <a:cs typeface="Arial" panose="020B0604020202020204" pitchFamily="34" charset="0"/>
              </a:rPr>
              <a:t>Auflösung</a:t>
            </a:r>
            <a:r>
              <a:rPr lang="de-CH" sz="2000" dirty="0" smtClean="0">
                <a:latin typeface="Arial" panose="020B0604020202020204" pitchFamily="34" charset="0"/>
                <a:cs typeface="Arial" panose="020B0604020202020204" pitchFamily="34" charset="0"/>
              </a:rPr>
              <a:t>: Es </a:t>
            </a:r>
            <a:r>
              <a:rPr lang="de-CH" sz="2000" dirty="0">
                <a:latin typeface="Arial" panose="020B0604020202020204" pitchFamily="34" charset="0"/>
                <a:cs typeface="Arial" panose="020B0604020202020204" pitchFamily="34" charset="0"/>
              </a:rPr>
              <a:t>herrscht gerade eine Hitzewelle in der Schweiz mit täglichen Temperaturen zwischen 30 und 38°C. Die Temperaturen sinken auch in der Nacht nicht unter 20°C. In dieser Hitze ist es wichtig viel zu trinken und sich möglichst wenig der Hitze aussetzen. Ingrid ist nicht mehr so gut auf den Beinen und vergisst auch ab und zu genug zu trinken. </a:t>
            </a:r>
            <a:r>
              <a:rPr lang="de-CH" sz="2000" dirty="0" smtClean="0">
                <a:latin typeface="Arial" panose="020B0604020202020204" pitchFamily="34" charset="0"/>
                <a:cs typeface="Arial" panose="020B0604020202020204" pitchFamily="34" charset="0"/>
              </a:rPr>
              <a:t>Leo </a:t>
            </a:r>
            <a:r>
              <a:rPr lang="de-CH" sz="2000" dirty="0">
                <a:latin typeface="Arial" panose="020B0604020202020204" pitchFamily="34" charset="0"/>
                <a:cs typeface="Arial" panose="020B0604020202020204" pitchFamily="34" charset="0"/>
              </a:rPr>
              <a:t>ist besorgt, dass sie gesundheitlichen Schaden von der Hitzewelle davonträgt oder ihr Körper vielleicht sogar ganz aufgibt.</a:t>
            </a:r>
          </a:p>
          <a:p>
            <a:r>
              <a:rPr lang="de-CH" sz="2000" dirty="0">
                <a:latin typeface="Arial" panose="020B0604020202020204" pitchFamily="34" charset="0"/>
                <a:cs typeface="Arial" panose="020B0604020202020204" pitchFamily="34" charset="0"/>
              </a:rPr>
              <a:t> </a:t>
            </a:r>
          </a:p>
          <a:p>
            <a:r>
              <a:rPr lang="de-CH" sz="2000" dirty="0">
                <a:latin typeface="Arial" panose="020B0604020202020204" pitchFamily="34" charset="0"/>
                <a:cs typeface="Arial" panose="020B0604020202020204" pitchFamily="34" charset="0"/>
              </a:rPr>
              <a:t>Übrigens: Hitzewellen wie sie auch in Europa wegen der erhöhten Lufttemperatur immer häufiger vorkommen sind schädlich für die Gesundheit, vor allem von älteren Personen. Ihr Körper ist nicht mehr so anpassungsfähig und kann weniger Hitze vertragen. Wenn jemand auch schon an einer Krankheit wie Bluthochdruck oder Diabetes leidet, kann die Hitze diese Krankheit verschlimmern.</a:t>
            </a:r>
          </a:p>
          <a:p>
            <a:r>
              <a:rPr lang="de-CH" sz="2000" dirty="0">
                <a:latin typeface="Arial" panose="020B0604020202020204" pitchFamily="34" charset="0"/>
                <a:cs typeface="Arial" panose="020B0604020202020204" pitchFamily="34" charset="0"/>
              </a:rPr>
              <a:t>Vor allem in den Städten, wo es auch in den Nächten häufig nicht abkühlt ist diese Lage für Kranke und ältere Personen gefährlich.</a:t>
            </a:r>
          </a:p>
          <a:p>
            <a:r>
              <a:rPr lang="de-CH" sz="2000" dirty="0">
                <a:latin typeface="Arial" panose="020B0604020202020204" pitchFamily="34" charset="0"/>
                <a:cs typeface="Arial" panose="020B0604020202020204" pitchFamily="34" charset="0"/>
              </a:rPr>
              <a:t> </a:t>
            </a:r>
          </a:p>
          <a:p>
            <a:r>
              <a:rPr lang="de-CH" sz="2000" b="1" dirty="0">
                <a:latin typeface="Arial" panose="020B0604020202020204" pitchFamily="34" charset="0"/>
                <a:cs typeface="Arial" panose="020B0604020202020204" pitchFamily="34" charset="0"/>
              </a:rPr>
              <a:t>Hinweis 1</a:t>
            </a:r>
            <a:r>
              <a:rPr lang="de-CH" sz="2000" dirty="0">
                <a:latin typeface="Arial" panose="020B0604020202020204" pitchFamily="34" charset="0"/>
                <a:cs typeface="Arial" panose="020B0604020202020204" pitchFamily="34" charset="0"/>
              </a:rPr>
              <a:t>: Leo macht sich Gedanken zur Hitzewelle.</a:t>
            </a:r>
          </a:p>
          <a:p>
            <a:r>
              <a:rPr lang="de-CH" sz="2000" b="1" dirty="0">
                <a:latin typeface="Arial" panose="020B0604020202020204" pitchFamily="34" charset="0"/>
                <a:cs typeface="Arial" panose="020B0604020202020204" pitchFamily="34" charset="0"/>
              </a:rPr>
              <a:t>Hinweis 2:</a:t>
            </a:r>
            <a:r>
              <a:rPr lang="de-CH" sz="2000" dirty="0">
                <a:latin typeface="Arial" panose="020B0604020202020204" pitchFamily="34" charset="0"/>
                <a:cs typeface="Arial" panose="020B0604020202020204" pitchFamily="34" charset="0"/>
              </a:rPr>
              <a:t> Die Körper von älteren Personen sind weniger anpassungsfähig als die von Jüngeren.</a:t>
            </a:r>
          </a:p>
        </p:txBody>
      </p:sp>
    </p:spTree>
    <p:extLst>
      <p:ext uri="{BB962C8B-B14F-4D97-AF65-F5344CB8AC3E}">
        <p14:creationId xmlns:p14="http://schemas.microsoft.com/office/powerpoint/2010/main" val="277883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24840" y="597299"/>
            <a:ext cx="10874829" cy="5016758"/>
          </a:xfrm>
          <a:prstGeom prst="rect">
            <a:avLst/>
          </a:prstGeom>
          <a:noFill/>
        </p:spPr>
        <p:txBody>
          <a:bodyPr wrap="square" rtlCol="0">
            <a:spAutoFit/>
          </a:bodyPr>
          <a:lstStyle/>
          <a:p>
            <a:r>
              <a:rPr lang="de-CH" sz="2000" b="1" dirty="0" smtClean="0">
                <a:latin typeface="Arial" panose="020B0604020202020204" pitchFamily="34" charset="0"/>
                <a:cs typeface="Arial" panose="020B0604020202020204" pitchFamily="34" charset="0"/>
              </a:rPr>
              <a:t>Auflösung</a:t>
            </a:r>
            <a:r>
              <a:rPr lang="de-CH" sz="2000" dirty="0" smtClean="0">
                <a:latin typeface="Arial" panose="020B0604020202020204" pitchFamily="34" charset="0"/>
                <a:cs typeface="Arial" panose="020B0604020202020204" pitchFamily="34" charset="0"/>
              </a:rPr>
              <a:t>: Kai </a:t>
            </a:r>
            <a:r>
              <a:rPr lang="de-CH" sz="2000" dirty="0">
                <a:latin typeface="Arial" panose="020B0604020202020204" pitchFamily="34" charset="0"/>
                <a:cs typeface="Arial" panose="020B0604020202020204" pitchFamily="34" charset="0"/>
              </a:rPr>
              <a:t>ist ein Koala und lebt im Eukalyptuswald in Australien. Aufgrund erhöhter Lufttemperaturen und weil oft lange Zeit wenig Regen fällt, werden Wald- und Buschbrände in trockenen Gebieten immer verheerender und häufiger. Ende Jahr 2019 und Anfang 2020 gab es verheerende Buschbrände im Osten und Süden Australiens. Besonders in Gefahr waren die Lebensgebiete der Koalas. Da Koalas auch keine Langzeitläufer sind, konnten viele nicht vor den Flammen flüchten. Kai hatte das Glück, dass er gerettet wurde und sich in einer </a:t>
            </a:r>
            <a:r>
              <a:rPr lang="de-CH" sz="2000" dirty="0" err="1">
                <a:latin typeface="Arial" panose="020B0604020202020204" pitchFamily="34" charset="0"/>
                <a:cs typeface="Arial" panose="020B0604020202020204" pitchFamily="34" charset="0"/>
              </a:rPr>
              <a:t>Koalaklinik</a:t>
            </a:r>
            <a:r>
              <a:rPr lang="de-CH" sz="2000" dirty="0">
                <a:latin typeface="Arial" panose="020B0604020202020204" pitchFamily="34" charset="0"/>
                <a:cs typeface="Arial" panose="020B0604020202020204" pitchFamily="34" charset="0"/>
              </a:rPr>
              <a:t> erholen konnte. Allerdings kann es gut sein, dass es in den nächsten zehn Jahren seines Lebens zu weiteren Bränden in seiner Heimat kommt und wer weiss ob er dann fliehen kann.</a:t>
            </a:r>
          </a:p>
          <a:p>
            <a:r>
              <a:rPr lang="de-CH" sz="2000" dirty="0">
                <a:latin typeface="Arial" panose="020B0604020202020204" pitchFamily="34" charset="0"/>
                <a:cs typeface="Arial" panose="020B0604020202020204" pitchFamily="34" charset="0"/>
              </a:rPr>
              <a:t> </a:t>
            </a:r>
          </a:p>
          <a:p>
            <a:r>
              <a:rPr lang="de-CH" sz="2000" dirty="0">
                <a:latin typeface="Arial" panose="020B0604020202020204" pitchFamily="34" charset="0"/>
                <a:cs typeface="Arial" panose="020B0604020202020204" pitchFamily="34" charset="0"/>
              </a:rPr>
              <a:t>Übrigens: Es wird geschätzt, dass eine Milliarde Säugetiere, Vögel und Reptilien im Bundestaat New South Wales alleine durch die Buschbrände getötet wurden. Zum Vergleich, eine Milliarde Menschen, wären 12% der Weltbevölkerung.</a:t>
            </a:r>
          </a:p>
          <a:p>
            <a:r>
              <a:rPr lang="de-CH" sz="2000" dirty="0">
                <a:latin typeface="Arial" panose="020B0604020202020204" pitchFamily="34" charset="0"/>
                <a:cs typeface="Arial" panose="020B0604020202020204" pitchFamily="34" charset="0"/>
              </a:rPr>
              <a:t> </a:t>
            </a:r>
          </a:p>
          <a:p>
            <a:r>
              <a:rPr lang="de-CH" sz="2000" b="1" dirty="0">
                <a:latin typeface="Arial" panose="020B0604020202020204" pitchFamily="34" charset="0"/>
                <a:cs typeface="Arial" panose="020B0604020202020204" pitchFamily="34" charset="0"/>
              </a:rPr>
              <a:t>Hinweis 1</a:t>
            </a:r>
            <a:r>
              <a:rPr lang="de-CH" sz="2000" dirty="0">
                <a:latin typeface="Arial" panose="020B0604020202020204" pitchFamily="34" charset="0"/>
                <a:cs typeface="Arial" panose="020B0604020202020204" pitchFamily="34" charset="0"/>
              </a:rPr>
              <a:t>: Kai lebt im Buschland Australiens.</a:t>
            </a:r>
          </a:p>
          <a:p>
            <a:r>
              <a:rPr lang="de-CH" sz="2000" b="1" dirty="0">
                <a:latin typeface="Arial" panose="020B0604020202020204" pitchFamily="34" charset="0"/>
                <a:cs typeface="Arial" panose="020B0604020202020204" pitchFamily="34" charset="0"/>
              </a:rPr>
              <a:t>Hinweis 2</a:t>
            </a:r>
            <a:r>
              <a:rPr lang="de-CH" sz="2000" dirty="0">
                <a:latin typeface="Arial" panose="020B0604020202020204" pitchFamily="34" charset="0"/>
                <a:cs typeface="Arial" panose="020B0604020202020204" pitchFamily="34" charset="0"/>
              </a:rPr>
              <a:t>: Kai ist ein Tier.</a:t>
            </a:r>
          </a:p>
        </p:txBody>
      </p:sp>
      <p:grpSp>
        <p:nvGrpSpPr>
          <p:cNvPr id="3" name="Gruppieren 2"/>
          <p:cNvGrpSpPr/>
          <p:nvPr/>
        </p:nvGrpSpPr>
        <p:grpSpPr>
          <a:xfrm>
            <a:off x="7630886" y="4397829"/>
            <a:ext cx="2906486" cy="2305298"/>
            <a:chOff x="0" y="0"/>
            <a:chExt cx="3474720" cy="2822575"/>
          </a:xfrm>
        </p:grpSpPr>
        <p:grpSp>
          <p:nvGrpSpPr>
            <p:cNvPr id="4" name="Gruppieren 3"/>
            <p:cNvGrpSpPr>
              <a:grpSpLocks noChangeAspect="1"/>
            </p:cNvGrpSpPr>
            <p:nvPr/>
          </p:nvGrpSpPr>
          <p:grpSpPr>
            <a:xfrm>
              <a:off x="0" y="0"/>
              <a:ext cx="3474720" cy="2822575"/>
              <a:chOff x="0" y="1"/>
              <a:chExt cx="4419379" cy="3590290"/>
            </a:xfrm>
          </p:grpSpPr>
          <p:pic>
            <p:nvPicPr>
              <p:cNvPr id="6" name="Grafik 5" descr="File:Australia Color Map.sv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4349115" cy="3590290"/>
              </a:xfrm>
              <a:prstGeom prst="rect">
                <a:avLst/>
              </a:prstGeom>
              <a:noFill/>
              <a:ln>
                <a:noFill/>
              </a:ln>
            </p:spPr>
          </p:pic>
          <p:sp>
            <p:nvSpPr>
              <p:cNvPr id="7" name="Textfeld 2"/>
              <p:cNvSpPr txBox="1">
                <a:spLocks noChangeArrowheads="1"/>
              </p:cNvSpPr>
              <p:nvPr/>
            </p:nvSpPr>
            <p:spPr bwMode="auto">
              <a:xfrm>
                <a:off x="3101008" y="2122998"/>
                <a:ext cx="1318371" cy="557208"/>
              </a:xfrm>
              <a:prstGeom prst="rect">
                <a:avLst/>
              </a:prstGeom>
              <a:noFill/>
              <a:ln>
                <a:noFill/>
              </a:ln>
            </p:spPr>
            <p:style>
              <a:lnRef idx="0">
                <a:scrgbClr r="0" g="0" b="0"/>
              </a:lnRef>
              <a:fillRef idx="0">
                <a:scrgbClr r="0" g="0" b="0"/>
              </a:fillRef>
              <a:effectRef idx="0">
                <a:scrgbClr r="0" g="0" b="0"/>
              </a:effectRef>
              <a:fontRef idx="minor">
                <a:schemeClr val="dk1"/>
              </a:fontRef>
            </p:style>
            <p:txBody>
              <a:bodyPr rot="0" vert="horz" wrap="square" lIns="91440" tIns="45720" rIns="91440" bIns="45720" anchor="t" anchorCtr="0">
                <a:noAutofit/>
              </a:bodyPr>
              <a:lstStyle/>
              <a:p>
                <a:pPr>
                  <a:lnSpc>
                    <a:spcPct val="115000"/>
                  </a:lnSpc>
                  <a:spcAft>
                    <a:spcPts val="0"/>
                  </a:spcAft>
                </a:pPr>
                <a:r>
                  <a:rPr lang="de-CH" sz="900" b="1" spc="20">
                    <a:effectLst/>
                    <a:ea typeface="MS PGothic" panose="020B0600070205080204" pitchFamily="34" charset="-128"/>
                    <a:cs typeface="Times New Roman" panose="02020603050405020304" pitchFamily="18" charset="0"/>
                  </a:rPr>
                  <a:t>New South Wales</a:t>
                </a:r>
                <a:r>
                  <a:rPr lang="de-CH" sz="1000" spc="20">
                    <a:effectLst/>
                    <a:ea typeface="MS PGothic" panose="020B0600070205080204" pitchFamily="34" charset="-128"/>
                    <a:cs typeface="Times New Roman" panose="02020603050405020304" pitchFamily="18" charset="0"/>
                  </a:rPr>
                  <a:t> </a:t>
                </a:r>
              </a:p>
            </p:txBody>
          </p:sp>
        </p:grpSp>
        <p:sp>
          <p:nvSpPr>
            <p:cNvPr id="5" name="Textfeld 2"/>
            <p:cNvSpPr txBox="1">
              <a:spLocks noChangeArrowheads="1"/>
            </p:cNvSpPr>
            <p:nvPr/>
          </p:nvSpPr>
          <p:spPr bwMode="auto">
            <a:xfrm>
              <a:off x="15903" y="190832"/>
              <a:ext cx="1176793" cy="405516"/>
            </a:xfrm>
            <a:prstGeom prst="rect">
              <a:avLst/>
            </a:prstGeom>
            <a:noFill/>
            <a:ln>
              <a:noFill/>
            </a:ln>
          </p:spPr>
          <p:style>
            <a:lnRef idx="0">
              <a:scrgbClr r="0" g="0" b="0"/>
            </a:lnRef>
            <a:fillRef idx="0">
              <a:scrgbClr r="0" g="0" b="0"/>
            </a:fillRef>
            <a:effectRef idx="0">
              <a:scrgbClr r="0" g="0" b="0"/>
            </a:effectRef>
            <a:fontRef idx="minor">
              <a:schemeClr val="dk1"/>
            </a:fontRef>
          </p:style>
          <p:txBody>
            <a:bodyPr rot="0" vert="horz" wrap="square" lIns="91440" tIns="45720" rIns="91440" bIns="45720" anchor="t" anchorCtr="0">
              <a:noAutofit/>
            </a:bodyPr>
            <a:lstStyle/>
            <a:p>
              <a:pPr>
                <a:lnSpc>
                  <a:spcPct val="115000"/>
                </a:lnSpc>
                <a:spcAft>
                  <a:spcPts val="0"/>
                </a:spcAft>
              </a:pPr>
              <a:r>
                <a:rPr lang="de-CH" sz="1000" b="1" spc="20">
                  <a:effectLst/>
                  <a:ea typeface="MS PGothic" panose="020B0600070205080204" pitchFamily="34" charset="-128"/>
                  <a:cs typeface="Times New Roman" panose="02020603050405020304" pitchFamily="18" charset="0"/>
                </a:rPr>
                <a:t>Australien</a:t>
              </a:r>
              <a:r>
                <a:rPr lang="de-CH" sz="1100" spc="20">
                  <a:effectLst/>
                  <a:ea typeface="MS PGothic" panose="020B0600070205080204" pitchFamily="34" charset="-128"/>
                  <a:cs typeface="Times New Roman" panose="02020603050405020304" pitchFamily="18" charset="0"/>
                </a:rPr>
                <a:t> </a:t>
              </a:r>
              <a:endParaRPr lang="de-CH" sz="1000" spc="20">
                <a:effectLst/>
                <a:ea typeface="MS PGothic" panose="020B0600070205080204" pitchFamily="34" charset="-128"/>
                <a:cs typeface="Times New Roman" panose="02020603050405020304" pitchFamily="18" charset="0"/>
              </a:endParaRPr>
            </a:p>
          </p:txBody>
        </p:sp>
      </p:grpSp>
    </p:spTree>
    <p:extLst>
      <p:ext uri="{BB962C8B-B14F-4D97-AF65-F5344CB8AC3E}">
        <p14:creationId xmlns:p14="http://schemas.microsoft.com/office/powerpoint/2010/main" val="3377367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6983" y="1715589"/>
            <a:ext cx="10337074" cy="4262705"/>
          </a:xfrm>
          <a:prstGeom prst="rect">
            <a:avLst/>
          </a:prstGeom>
          <a:noFill/>
        </p:spPr>
        <p:txBody>
          <a:bodyPr wrap="square" rtlCol="0">
            <a:spAutoFit/>
          </a:bodyPr>
          <a:lstStyle/>
          <a:p>
            <a:pPr algn="ctr"/>
            <a:r>
              <a:rPr lang="de-CH" sz="2500" b="1" dirty="0" smtClean="0">
                <a:solidFill>
                  <a:srgbClr val="00B0F0"/>
                </a:solidFill>
                <a:latin typeface="Arial" panose="020B0604020202020204" pitchFamily="34" charset="0"/>
                <a:cs typeface="Arial" panose="020B0604020202020204" pitchFamily="34" charset="0"/>
              </a:rPr>
              <a:t>Margrit und Johann</a:t>
            </a: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dirty="0">
                <a:latin typeface="Arial" panose="020B0604020202020204" pitchFamily="34" charset="0"/>
                <a:cs typeface="Arial" panose="020B0604020202020204" pitchFamily="34" charset="0"/>
              </a:rPr>
              <a:t/>
            </a:r>
            <a:br>
              <a:rPr lang="de-CH" dirty="0">
                <a:latin typeface="Arial" panose="020B0604020202020204" pitchFamily="34" charset="0"/>
                <a:cs typeface="Arial" panose="020B0604020202020204" pitchFamily="34" charset="0"/>
              </a:rPr>
            </a:br>
            <a:r>
              <a:rPr lang="de-CH" sz="2000" dirty="0" smtClean="0">
                <a:latin typeface="Arial" panose="020B0604020202020204" pitchFamily="34" charset="0"/>
                <a:cs typeface="Arial" panose="020B0604020202020204" pitchFamily="34" charset="0"/>
              </a:rPr>
              <a:t>Margrit und Johann sind schon seit über 50 Jahren verheiratet und wenn man sie danach fragt sagen sie einstimmig, dass sie auf ein schönes Leben zurückschauen. Margrit und Johanns Berghütte ist in den Schweizer Alpen auf über 2000 m Höhe. In dieser Berghütte haben sie jede Sommersaison seit 1965 Bergwanderer und Kletterer mit einer guten Mahlzeit bewirtet und ihnen einen Ort zum Übernachten gegeben.  «Unser einziger Wermutstropfen ist es, dass unsere Enkelin den Betrieb unserer Berghütte nicht übernehmen kann. Davon haben wir alle immer geträumt. Aber ja, jetzt ist das nicht mehr möglich.»</a:t>
            </a:r>
          </a:p>
          <a:p>
            <a:pPr algn="ctr"/>
            <a:r>
              <a:rPr lang="de-CH" sz="2000" dirty="0" smtClean="0">
                <a:latin typeface="Arial" panose="020B0604020202020204" pitchFamily="34" charset="0"/>
                <a:cs typeface="Arial" panose="020B0604020202020204" pitchFamily="34" charset="0"/>
              </a:rPr>
              <a:t>Wieso können Margrit und Johann ihre Berghütte nicht an ihre Enkelin übergeben?</a:t>
            </a:r>
          </a:p>
          <a:p>
            <a:pPr algn="ctr"/>
            <a:r>
              <a:rPr lang="de-CH" sz="1500" dirty="0" smtClean="0">
                <a:latin typeface="Arial" panose="020B0604020202020204" pitchFamily="34" charset="0"/>
                <a:cs typeface="Arial" panose="020B0604020202020204" pitchFamily="34" charset="0"/>
              </a:rPr>
              <a:t> </a:t>
            </a:r>
            <a:br>
              <a:rPr lang="de-CH" sz="1500" dirty="0" smtClean="0">
                <a:latin typeface="Arial" panose="020B0604020202020204" pitchFamily="34" charset="0"/>
                <a:cs typeface="Arial" panose="020B0604020202020204" pitchFamily="34" charset="0"/>
              </a:rPr>
            </a:br>
            <a:r>
              <a:rPr lang="de-CH" sz="1500" b="1" dirty="0" smtClean="0">
                <a:latin typeface="Arial" panose="020B0604020202020204" pitchFamily="34" charset="0"/>
                <a:cs typeface="Arial" panose="020B0604020202020204" pitchFamily="34" charset="0"/>
              </a:rPr>
              <a:t>Schwierigkeit: Schwierig</a:t>
            </a:r>
            <a:r>
              <a:rPr lang="de-CH" dirty="0" smtClean="0">
                <a:latin typeface="Arial" panose="020B0604020202020204" pitchFamily="34" charset="0"/>
                <a:cs typeface="Arial" panose="020B0604020202020204" pitchFamily="34" charset="0"/>
              </a:rPr>
              <a:t/>
            </a:r>
            <a:br>
              <a:rPr lang="de-CH" dirty="0" smtClean="0">
                <a:latin typeface="Arial" panose="020B0604020202020204" pitchFamily="34" charset="0"/>
                <a:cs typeface="Arial" panose="020B0604020202020204" pitchFamily="34" charset="0"/>
              </a:rPr>
            </a:br>
            <a:endParaRPr lang="de-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164755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DF829A094E18E43B36A6628AC4D65C8" ma:contentTypeVersion="16" ma:contentTypeDescription="Ein neues Dokument erstellen." ma:contentTypeScope="" ma:versionID="7c60d62a65edb5966c49adf315c1ed57">
  <xsd:schema xmlns:xsd="http://www.w3.org/2001/XMLSchema" xmlns:xs="http://www.w3.org/2001/XMLSchema" xmlns:p="http://schemas.microsoft.com/office/2006/metadata/properties" xmlns:ns2="763e1afb-69cc-4346-9a08-35fc7a397895" xmlns:ns3="3c0e2de5-fda1-4b45-a001-713c299171ec" targetNamespace="http://schemas.microsoft.com/office/2006/metadata/properties" ma:root="true" ma:fieldsID="5c84abd19ae78722b06bbaf900a66daa" ns2:_="" ns3:_="">
    <xsd:import namespace="763e1afb-69cc-4346-9a08-35fc7a397895"/>
    <xsd:import namespace="3c0e2de5-fda1-4b45-a001-713c299171e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e1afb-69cc-4346-9a08-35fc7a3978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6838bce-6681-4f2d-8732-a95244ff0dfd"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0e2de5-fda1-4b45-a001-713c299171ec"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9b9f9119-80dd-4d3d-8bf2-272a9ba60c7c}" ma:internalName="TaxCatchAll" ma:showField="CatchAllData" ma:web="3c0e2de5-fda1-4b45-a001-713c299171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63e1afb-69cc-4346-9a08-35fc7a397895">
      <Terms xmlns="http://schemas.microsoft.com/office/infopath/2007/PartnerControls"/>
    </lcf76f155ced4ddcb4097134ff3c332f>
    <TaxCatchAll xmlns="3c0e2de5-fda1-4b45-a001-713c299171ec" xsi:nil="true"/>
  </documentManagement>
</p:properties>
</file>

<file path=customXml/itemProps1.xml><?xml version="1.0" encoding="utf-8"?>
<ds:datastoreItem xmlns:ds="http://schemas.openxmlformats.org/officeDocument/2006/customXml" ds:itemID="{5481DF81-F2E1-41E5-B1D9-39A646A81456}"/>
</file>

<file path=customXml/itemProps2.xml><?xml version="1.0" encoding="utf-8"?>
<ds:datastoreItem xmlns:ds="http://schemas.openxmlformats.org/officeDocument/2006/customXml" ds:itemID="{DB34FB2E-3543-4CBE-A389-119AAFC7647B}"/>
</file>

<file path=customXml/itemProps3.xml><?xml version="1.0" encoding="utf-8"?>
<ds:datastoreItem xmlns:ds="http://schemas.openxmlformats.org/officeDocument/2006/customXml" ds:itemID="{A4F7764F-AE00-49DA-AD8A-21AC01CF6CBB}"/>
</file>

<file path=docProps/app.xml><?xml version="1.0" encoding="utf-8"?>
<Properties xmlns="http://schemas.openxmlformats.org/officeDocument/2006/extended-properties" xmlns:vt="http://schemas.openxmlformats.org/officeDocument/2006/docPropsVTypes">
  <TotalTime>0</TotalTime>
  <Words>1655</Words>
  <Application>Microsoft Office PowerPoint</Application>
  <PresentationFormat>Breitbild</PresentationFormat>
  <Paragraphs>59</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MS PGothic</vt: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Olivia Bidoli</dc:creator>
  <cp:lastModifiedBy>Melanie Graf</cp:lastModifiedBy>
  <cp:revision>20</cp:revision>
  <dcterms:created xsi:type="dcterms:W3CDTF">2021-01-20T09:25:59Z</dcterms:created>
  <dcterms:modified xsi:type="dcterms:W3CDTF">2021-06-18T08:18:29Z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0x0101005DF829A094E18E43B36A6628AC4D65C8</vt:lpwstr>
  </property>
  <property fmtid="{D5CDD505-2E9C-101B-9397-08002B2CF9AE}" pid="3" name="Order">
    <vt:r8>7960800</vt:r8>
  </property>
</Properties>
</file>