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88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 userDrawn="1"/>
        </p:nvSpPr>
        <p:spPr>
          <a:xfrm>
            <a:off x="323528" y="6381328"/>
            <a:ext cx="8568952" cy="307777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sz="1400" dirty="0"/>
              <a:t>Medien: </a:t>
            </a:r>
            <a:r>
              <a:rPr lang="de-CH" sz="1400" b="1" dirty="0"/>
              <a:t>Unterwegs</a:t>
            </a:r>
            <a:r>
              <a:rPr lang="de-CH" sz="1400" b="1" baseline="0" dirty="0"/>
              <a:t> im Internet</a:t>
            </a:r>
            <a:endParaRPr lang="de-CH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081605"/>
            <a:ext cx="792088" cy="73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EFD9-02CC-4DC7-A1D3-382CFAA46445}" type="datetimeFigureOut">
              <a:rPr lang="de-CH" smtClean="0"/>
              <a:pPr/>
              <a:t>17.10.2019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357F1-A221-4FD6-AF8F-ABE567D0D49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EFD9-02CC-4DC7-A1D3-382CFAA46445}" type="datetimeFigureOut">
              <a:rPr lang="de-CH" smtClean="0"/>
              <a:pPr/>
              <a:t>17.10.2019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357F1-A221-4FD6-AF8F-ABE567D0D49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EFD9-02CC-4DC7-A1D3-382CFAA46445}" type="datetimeFigureOut">
              <a:rPr lang="de-CH" smtClean="0"/>
              <a:pPr/>
              <a:t>17.10.2019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357F1-A221-4FD6-AF8F-ABE567D0D49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EFD9-02CC-4DC7-A1D3-382CFAA46445}" type="datetimeFigureOut">
              <a:rPr lang="de-CH" smtClean="0"/>
              <a:pPr/>
              <a:t>17.10.2019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357F1-A221-4FD6-AF8F-ABE567D0D49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EFD9-02CC-4DC7-A1D3-382CFAA46445}" type="datetimeFigureOut">
              <a:rPr lang="de-CH" smtClean="0"/>
              <a:pPr/>
              <a:t>17.10.2019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357F1-A221-4FD6-AF8F-ABE567D0D49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EFD9-02CC-4DC7-A1D3-382CFAA46445}" type="datetimeFigureOut">
              <a:rPr lang="de-CH" smtClean="0"/>
              <a:pPr/>
              <a:t>17.10.2019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357F1-A221-4FD6-AF8F-ABE567D0D49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EFD9-02CC-4DC7-A1D3-382CFAA46445}" type="datetimeFigureOut">
              <a:rPr lang="de-CH" smtClean="0"/>
              <a:pPr/>
              <a:t>17.10.2019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357F1-A221-4FD6-AF8F-ABE567D0D49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EFD9-02CC-4DC7-A1D3-382CFAA46445}" type="datetimeFigureOut">
              <a:rPr lang="de-CH" smtClean="0"/>
              <a:pPr/>
              <a:t>17.10.2019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357F1-A221-4FD6-AF8F-ABE567D0D49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EFD9-02CC-4DC7-A1D3-382CFAA46445}" type="datetimeFigureOut">
              <a:rPr lang="de-CH" smtClean="0"/>
              <a:pPr/>
              <a:t>17.10.2019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357F1-A221-4FD6-AF8F-ABE567D0D49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EFD9-02CC-4DC7-A1D3-382CFAA46445}" type="datetimeFigureOut">
              <a:rPr lang="de-CH" smtClean="0"/>
              <a:pPr/>
              <a:t>17.10.2019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357F1-A221-4FD6-AF8F-ABE567D0D49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3EFD9-02CC-4DC7-A1D3-382CFAA46445}" type="datetimeFigureOut">
              <a:rPr lang="de-CH" smtClean="0"/>
              <a:pPr/>
              <a:t>17.10.2019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357F1-A221-4FD6-AF8F-ABE567D0D49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blinde-kuh.d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de/?utm_source=link-attribution&amp;utm_medium=referral&amp;utm_campaign=image&amp;utm_content=782707" TargetMode="External"/><Relationship Id="rId5" Type="http://schemas.openxmlformats.org/officeDocument/2006/relationships/hyperlink" Target="https://pixabay.com/de/users/jeferrb-590530/?utm_source=link-attribution&amp;utm_medium=referral&amp;utm_campaign=image&amp;utm_content=782707" TargetMode="Externa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de/?utm_source=link-attribution&amp;utm_medium=referral&amp;utm_campaign=image&amp;utm_content=313002" TargetMode="External"/><Relationship Id="rId5" Type="http://schemas.openxmlformats.org/officeDocument/2006/relationships/hyperlink" Target="https://pixabay.com/de/users/Mocho-156870/?utm_source=link-attribution&amp;utm_medium=referral&amp;utm_campaign=image&amp;utm_content=313002" TargetMode="Externa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11" Type="http://schemas.openxmlformats.org/officeDocument/2006/relationships/slide" Target="slide8.xml"/><Relationship Id="rId5" Type="http://schemas.openxmlformats.org/officeDocument/2006/relationships/image" Target="../media/image17.png"/><Relationship Id="rId10" Type="http://schemas.openxmlformats.org/officeDocument/2006/relationships/slide" Target="slide7.xml"/><Relationship Id="rId4" Type="http://schemas.openxmlformats.org/officeDocument/2006/relationships/image" Target="../media/image16.png"/><Relationship Id="rId9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de-CH" sz="5500" b="1" dirty="0"/>
              <a:t>Unterwegs im Internet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Blinde Kuh</a:t>
            </a:r>
          </a:p>
        </p:txBody>
      </p:sp>
      <p:sp>
        <p:nvSpPr>
          <p:cNvPr id="5" name="Rechteck 4"/>
          <p:cNvSpPr/>
          <p:nvPr/>
        </p:nvSpPr>
        <p:spPr>
          <a:xfrm>
            <a:off x="251520" y="1412776"/>
            <a:ext cx="8640960" cy="151216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Sucht die Internetseite </a:t>
            </a:r>
            <a:r>
              <a:rPr lang="de-CH" dirty="0">
                <a:hlinkClick r:id="rId2"/>
              </a:rPr>
              <a:t>www.blinde-kuh.de</a:t>
            </a:r>
            <a:r>
              <a:rPr lang="de-CH" dirty="0"/>
              <a:t> auf. </a:t>
            </a:r>
          </a:p>
          <a:p>
            <a:pPr algn="ctr"/>
            <a:r>
              <a:rPr lang="de-CH" dirty="0"/>
              <a:t>Finde einen interessanten Artikel über etwas das dich interessiert.</a:t>
            </a:r>
          </a:p>
          <a:p>
            <a:pPr algn="ctr"/>
            <a:r>
              <a:rPr lang="de-CH" dirty="0"/>
              <a:t>Navigiert mit den euch bekannten Instrumenten.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284984"/>
            <a:ext cx="5054533" cy="312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b="1" dirty="0"/>
              <a:t>Lernkontrolle</a:t>
            </a:r>
          </a:p>
        </p:txBody>
      </p:sp>
      <p:sp>
        <p:nvSpPr>
          <p:cNvPr id="5" name="Rechteck 4"/>
          <p:cNvSpPr/>
          <p:nvPr/>
        </p:nvSpPr>
        <p:spPr>
          <a:xfrm>
            <a:off x="251520" y="1412776"/>
            <a:ext cx="8640960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Nun solltet ihr bereit sein, die Lernkontrolle selbständig und ohne Hilfe zu lösen!</a:t>
            </a:r>
          </a:p>
          <a:p>
            <a:pPr algn="ctr"/>
            <a:r>
              <a:rPr lang="de-CH" dirty="0"/>
              <a:t>Viel Glück!</a:t>
            </a:r>
          </a:p>
        </p:txBody>
      </p:sp>
      <p:pic>
        <p:nvPicPr>
          <p:cNvPr id="10242" name="Picture 2" descr="C:\Users\thommy\AppData\Local\Microsoft\Windows\Temporary Internet Files\Content.IE5\LNAFCACP\MC90043265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420888"/>
            <a:ext cx="3809578" cy="3809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de-DE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51520" y="404664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CH" sz="2400" dirty="0"/>
              <a:t>Arbeitet im Team.</a:t>
            </a:r>
          </a:p>
          <a:p>
            <a:pPr>
              <a:buFont typeface="Wingdings" pitchFamily="2" charset="2"/>
              <a:buChar char="Ø"/>
            </a:pPr>
            <a:endParaRPr lang="de-CH" sz="2400" dirty="0"/>
          </a:p>
          <a:p>
            <a:pPr>
              <a:buFont typeface="Wingdings" pitchFamily="2" charset="2"/>
              <a:buChar char="Ø"/>
            </a:pPr>
            <a:r>
              <a:rPr lang="de-CH" sz="2400" dirty="0"/>
              <a:t>Lest genau und nehmt euch genug Zeit zum Verstehen!</a:t>
            </a:r>
          </a:p>
          <a:p>
            <a:pPr>
              <a:buFont typeface="Wingdings" pitchFamily="2" charset="2"/>
              <a:buChar char="Ø"/>
            </a:pPr>
            <a:endParaRPr lang="de-CH" sz="2400" dirty="0"/>
          </a:p>
          <a:p>
            <a:pPr>
              <a:buFont typeface="Wingdings" pitchFamily="2" charset="2"/>
              <a:buChar char="Ø"/>
            </a:pPr>
            <a:r>
              <a:rPr lang="de-CH" sz="2400" dirty="0"/>
              <a:t>Führt die Arbeitsaufträge gewissenhaft aus.</a:t>
            </a:r>
          </a:p>
          <a:p>
            <a:pPr>
              <a:buFont typeface="Wingdings" pitchFamily="2" charset="2"/>
              <a:buChar char="Ø"/>
            </a:pPr>
            <a:endParaRPr lang="de-CH" sz="2400" dirty="0"/>
          </a:p>
          <a:p>
            <a:pPr>
              <a:buFont typeface="Wingdings" pitchFamily="2" charset="2"/>
              <a:buChar char="Ø"/>
            </a:pPr>
            <a:r>
              <a:rPr lang="de-CH" sz="2400" dirty="0"/>
              <a:t>Klickt euch mit der Maus durch den Kurs.</a:t>
            </a:r>
          </a:p>
          <a:p>
            <a:pPr>
              <a:buFont typeface="Wingdings" pitchFamily="2" charset="2"/>
              <a:buChar char="Ø"/>
            </a:pPr>
            <a:endParaRPr lang="de-CH" sz="2400" dirty="0"/>
          </a:p>
          <a:p>
            <a:pPr>
              <a:buFont typeface="Wingdings" pitchFamily="2" charset="2"/>
              <a:buChar char="Ø"/>
            </a:pPr>
            <a:r>
              <a:rPr lang="de-CH" sz="2400" dirty="0"/>
              <a:t>Euer Wissen wird am Ende des Kurses abgefragt.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D5DC81A-B983-413C-8D81-E94BFAAF6F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41" y="3223607"/>
            <a:ext cx="3455496" cy="224607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51520" y="1412776"/>
            <a:ext cx="864096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dirty="0"/>
              <a:t>Das Internet verbindet unzählige Computer, die über die ganze Welt verteilt sind. Kinder können im Internet eine Menge Dinge tun.</a:t>
            </a:r>
          </a:p>
        </p:txBody>
      </p:sp>
      <p:sp>
        <p:nvSpPr>
          <p:cNvPr id="14" name="Ellipse 13"/>
          <p:cNvSpPr/>
          <p:nvPr/>
        </p:nvSpPr>
        <p:spPr>
          <a:xfrm>
            <a:off x="5580112" y="1628800"/>
            <a:ext cx="3240360" cy="309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b="1" dirty="0"/>
              <a:t>Das kannst du mit dem Internet tun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796136" y="2117174"/>
            <a:ext cx="2952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>
                <a:latin typeface="Eras Light ITC" pitchFamily="34" charset="0"/>
                <a:ea typeface="Arial Unicode MS" pitchFamily="34" charset="-128"/>
                <a:cs typeface="Arial Unicode MS" pitchFamily="34" charset="-128"/>
              </a:rPr>
              <a:t>Überlegt und diskutiert, was man im Internet alles tun kann!</a:t>
            </a:r>
          </a:p>
        </p:txBody>
      </p:sp>
      <p:pic>
        <p:nvPicPr>
          <p:cNvPr id="4099" name="Picture 3" descr="C:\Users\thommy\AppData\Local\Microsoft\Windows\Temporary Internet Files\Content.IE5\LNAFCACP\MC900343747[1].wmf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3779675">
            <a:off x="5110784" y="1925779"/>
            <a:ext cx="684609" cy="820721"/>
          </a:xfrm>
          <a:prstGeom prst="rect">
            <a:avLst/>
          </a:prstGeom>
          <a:noFill/>
        </p:spPr>
      </p:pic>
      <p:sp>
        <p:nvSpPr>
          <p:cNvPr id="8" name="Abgerundete rechteckige Legende 7"/>
          <p:cNvSpPr/>
          <p:nvPr/>
        </p:nvSpPr>
        <p:spPr>
          <a:xfrm>
            <a:off x="323528" y="3861048"/>
            <a:ext cx="2016224" cy="576064"/>
          </a:xfrm>
          <a:prstGeom prst="wedgeRoundRectCallout">
            <a:avLst>
              <a:gd name="adj1" fmla="val 63679"/>
              <a:gd name="adj2" fmla="val 428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Anderen etwas mitteilen</a:t>
            </a:r>
          </a:p>
        </p:txBody>
      </p:sp>
      <p:sp>
        <p:nvSpPr>
          <p:cNvPr id="9" name="Abgerundete rechteckige Legende 8"/>
          <p:cNvSpPr/>
          <p:nvPr/>
        </p:nvSpPr>
        <p:spPr>
          <a:xfrm>
            <a:off x="6228184" y="5877272"/>
            <a:ext cx="1800200" cy="432048"/>
          </a:xfrm>
          <a:prstGeom prst="wedgeRoundRectCallout">
            <a:avLst>
              <a:gd name="adj1" fmla="val -103894"/>
              <a:gd name="adj2" fmla="val -13071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Filme schauen</a:t>
            </a:r>
          </a:p>
        </p:txBody>
      </p:sp>
      <p:sp>
        <p:nvSpPr>
          <p:cNvPr id="10" name="Abgerundete rechteckige Legende 9"/>
          <p:cNvSpPr/>
          <p:nvPr/>
        </p:nvSpPr>
        <p:spPr>
          <a:xfrm>
            <a:off x="6588224" y="3717032"/>
            <a:ext cx="1872208" cy="576064"/>
          </a:xfrm>
          <a:prstGeom prst="wedgeRoundRectCallout">
            <a:avLst>
              <a:gd name="adj1" fmla="val -87234"/>
              <a:gd name="adj2" fmla="val -6056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Probleme lösen</a:t>
            </a:r>
          </a:p>
        </p:txBody>
      </p:sp>
      <p:sp>
        <p:nvSpPr>
          <p:cNvPr id="11" name="Abgerundete rechteckige Legende 10"/>
          <p:cNvSpPr/>
          <p:nvPr/>
        </p:nvSpPr>
        <p:spPr>
          <a:xfrm>
            <a:off x="7236296" y="4869160"/>
            <a:ext cx="936104" cy="576064"/>
          </a:xfrm>
          <a:prstGeom prst="wedgeRoundRectCallout">
            <a:avLst>
              <a:gd name="adj1" fmla="val -171196"/>
              <a:gd name="adj2" fmla="val -74830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Musik hören</a:t>
            </a:r>
          </a:p>
        </p:txBody>
      </p:sp>
      <p:sp>
        <p:nvSpPr>
          <p:cNvPr id="12" name="Abgerundete rechteckige Legende 11"/>
          <p:cNvSpPr/>
          <p:nvPr/>
        </p:nvSpPr>
        <p:spPr>
          <a:xfrm>
            <a:off x="1763688" y="2420888"/>
            <a:ext cx="936104" cy="576064"/>
          </a:xfrm>
          <a:prstGeom prst="wedgeRoundRectCallout">
            <a:avLst>
              <a:gd name="adj1" fmla="val 66971"/>
              <a:gd name="adj2" fmla="val 8390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spielen</a:t>
            </a:r>
          </a:p>
        </p:txBody>
      </p:sp>
      <p:sp>
        <p:nvSpPr>
          <p:cNvPr id="13" name="Abgerundete rechteckige Legende 12"/>
          <p:cNvSpPr/>
          <p:nvPr/>
        </p:nvSpPr>
        <p:spPr>
          <a:xfrm>
            <a:off x="1979712" y="5733256"/>
            <a:ext cx="936104" cy="576064"/>
          </a:xfrm>
          <a:prstGeom prst="wedgeRoundRectCallout">
            <a:avLst>
              <a:gd name="adj1" fmla="val 95507"/>
              <a:gd name="adj2" fmla="val -3916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lernen</a:t>
            </a:r>
          </a:p>
        </p:txBody>
      </p:sp>
      <p:sp>
        <p:nvSpPr>
          <p:cNvPr id="15" name="Abgerundete rechteckige Legende 14"/>
          <p:cNvSpPr/>
          <p:nvPr/>
        </p:nvSpPr>
        <p:spPr>
          <a:xfrm>
            <a:off x="3491880" y="6021288"/>
            <a:ext cx="1368152" cy="576064"/>
          </a:xfrm>
          <a:prstGeom prst="wedgeRoundRectCallout">
            <a:avLst>
              <a:gd name="adj1" fmla="val 55996"/>
              <a:gd name="adj2" fmla="val -10158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Bilder betrachten</a:t>
            </a:r>
          </a:p>
        </p:txBody>
      </p:sp>
      <p:sp>
        <p:nvSpPr>
          <p:cNvPr id="18" name="Textfeld 17">
            <a:hlinkClick r:id="rId4" action="ppaction://hlinksldjump"/>
          </p:cNvPr>
          <p:cNvSpPr txBox="1"/>
          <p:nvPr/>
        </p:nvSpPr>
        <p:spPr>
          <a:xfrm>
            <a:off x="107504" y="6341258"/>
            <a:ext cx="576064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1000" b="1" dirty="0"/>
              <a:t>Letzte Seite</a:t>
            </a:r>
          </a:p>
        </p:txBody>
      </p:sp>
      <p:sp>
        <p:nvSpPr>
          <p:cNvPr id="17" name="Abgerundete rechteckige Legende 16"/>
          <p:cNvSpPr/>
          <p:nvPr/>
        </p:nvSpPr>
        <p:spPr>
          <a:xfrm>
            <a:off x="251520" y="4797152"/>
            <a:ext cx="2016224" cy="576064"/>
          </a:xfrm>
          <a:prstGeom prst="wedgeRoundRectCallout">
            <a:avLst>
              <a:gd name="adj1" fmla="val 104042"/>
              <a:gd name="adj2" fmla="val 4288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Informationen finden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0340340-A3EC-42DA-B87C-FF32B6BCA577}"/>
              </a:ext>
            </a:extLst>
          </p:cNvPr>
          <p:cNvSpPr txBox="1"/>
          <p:nvPr/>
        </p:nvSpPr>
        <p:spPr>
          <a:xfrm>
            <a:off x="6995729" y="6479758"/>
            <a:ext cx="18967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50" dirty="0"/>
              <a:t>Bild von </a:t>
            </a:r>
            <a:r>
              <a:rPr lang="de-CH" sz="1050" u="sng" dirty="0" err="1">
                <a:hlinkClick r:id="rId5"/>
              </a:rPr>
              <a:t>jeferrb</a:t>
            </a:r>
            <a:r>
              <a:rPr lang="de-CH" sz="1050" dirty="0"/>
              <a:t> auf </a:t>
            </a:r>
            <a:r>
              <a:rPr lang="de-CH" sz="1050" u="sng" dirty="0" err="1">
                <a:hlinkClick r:id="rId6"/>
              </a:rPr>
              <a:t>Pixabay</a:t>
            </a:r>
            <a:r>
              <a:rPr lang="de-CH" sz="105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4" grpId="1" animBg="1"/>
      <p:bldP spid="6" grpId="0" build="allAtOnce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b="1" dirty="0"/>
              <a:t>Wozu Internetadressen dienen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51520" y="1412776"/>
            <a:ext cx="864096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dirty="0"/>
              <a:t>Viele Personen und Firmen stellen im Internet Seiten bereit. </a:t>
            </a:r>
          </a:p>
          <a:p>
            <a:r>
              <a:rPr lang="de-CH" dirty="0"/>
              <a:t>Damit man die vielen Millionen Seiten unterscheiden kann, hat jede ihre eigene Internetadresse, zum Beispiel:</a:t>
            </a:r>
          </a:p>
        </p:txBody>
      </p:sp>
      <p:sp>
        <p:nvSpPr>
          <p:cNvPr id="5" name="Textfeld 4"/>
          <p:cNvSpPr txBox="1"/>
          <p:nvPr/>
        </p:nvSpPr>
        <p:spPr>
          <a:xfrm rot="1730280">
            <a:off x="3352144" y="2575789"/>
            <a:ext cx="25287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www.ps-attinghausen.ch</a:t>
            </a:r>
          </a:p>
        </p:txBody>
      </p:sp>
      <p:sp>
        <p:nvSpPr>
          <p:cNvPr id="6" name="Textfeld 5"/>
          <p:cNvSpPr txBox="1"/>
          <p:nvPr/>
        </p:nvSpPr>
        <p:spPr>
          <a:xfrm rot="20051567">
            <a:off x="6869338" y="2135503"/>
            <a:ext cx="17508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www.wanapp.ch</a:t>
            </a:r>
          </a:p>
        </p:txBody>
      </p:sp>
      <p:sp>
        <p:nvSpPr>
          <p:cNvPr id="7" name="Textfeld 6"/>
          <p:cNvSpPr txBox="1"/>
          <p:nvPr/>
        </p:nvSpPr>
        <p:spPr>
          <a:xfrm rot="1950852">
            <a:off x="4905128" y="2711513"/>
            <a:ext cx="252874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www.blinde-kuh.de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51520" y="3933056"/>
            <a:ext cx="504056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dirty="0"/>
              <a:t>Fast alle Adressen beginnen mit „</a:t>
            </a:r>
            <a:r>
              <a:rPr lang="de-CH" dirty="0" err="1"/>
              <a:t>www</a:t>
            </a:r>
            <a:r>
              <a:rPr lang="de-CH" dirty="0"/>
              <a:t>“, das bedeutet </a:t>
            </a:r>
            <a:r>
              <a:rPr lang="de-CH" b="1" dirty="0"/>
              <a:t>World Wide Web</a:t>
            </a:r>
            <a:r>
              <a:rPr lang="de-CH" dirty="0"/>
              <a:t>.</a:t>
            </a:r>
          </a:p>
          <a:p>
            <a:r>
              <a:rPr lang="de-CH" dirty="0"/>
              <a:t>Das „.</a:t>
            </a:r>
            <a:r>
              <a:rPr lang="de-CH" dirty="0" err="1"/>
              <a:t>ch</a:t>
            </a:r>
            <a:r>
              <a:rPr lang="de-CH" dirty="0"/>
              <a:t>“ steht für die Schweiz.</a:t>
            </a:r>
          </a:p>
        </p:txBody>
      </p:sp>
      <p:sp>
        <p:nvSpPr>
          <p:cNvPr id="14" name="Freihandform 13"/>
          <p:cNvSpPr/>
          <p:nvPr/>
        </p:nvSpPr>
        <p:spPr>
          <a:xfrm>
            <a:off x="986296" y="3501008"/>
            <a:ext cx="4953856" cy="2339083"/>
          </a:xfrm>
          <a:custGeom>
            <a:avLst/>
            <a:gdLst>
              <a:gd name="connsiteX0" fmla="*/ 0 w 4953856"/>
              <a:gd name="connsiteY0" fmla="*/ 1284270 h 2339083"/>
              <a:gd name="connsiteX1" fmla="*/ 801384 w 4953856"/>
              <a:gd name="connsiteY1" fmla="*/ 2291137 h 2339083"/>
              <a:gd name="connsiteX2" fmla="*/ 4294598 w 4953856"/>
              <a:gd name="connsiteY2" fmla="*/ 996594 h 2339083"/>
              <a:gd name="connsiteX3" fmla="*/ 4756935 w 4953856"/>
              <a:gd name="connsiteY3" fmla="*/ 0 h 233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856" h="2339083">
                <a:moveTo>
                  <a:pt x="0" y="1284270"/>
                </a:moveTo>
                <a:cubicBezTo>
                  <a:pt x="42809" y="1811676"/>
                  <a:pt x="85618" y="2339083"/>
                  <a:pt x="801384" y="2291137"/>
                </a:cubicBezTo>
                <a:cubicBezTo>
                  <a:pt x="1517150" y="2243191"/>
                  <a:pt x="3635340" y="1378450"/>
                  <a:pt x="4294598" y="996594"/>
                </a:cubicBezTo>
                <a:cubicBezTo>
                  <a:pt x="4953856" y="614738"/>
                  <a:pt x="4855395" y="307369"/>
                  <a:pt x="4756935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6" name="Gerade Verbindung mit Pfeil 15"/>
          <p:cNvCxnSpPr>
            <a:stCxn id="14" idx="3"/>
          </p:cNvCxnSpPr>
          <p:nvPr/>
        </p:nvCxnSpPr>
        <p:spPr>
          <a:xfrm flipH="1" flipV="1">
            <a:off x="5641734" y="3313416"/>
            <a:ext cx="101494" cy="1875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hlinkClick r:id="rId2" action="ppaction://hlinksldjump"/>
          </p:cNvPr>
          <p:cNvSpPr txBox="1"/>
          <p:nvPr/>
        </p:nvSpPr>
        <p:spPr>
          <a:xfrm>
            <a:off x="107504" y="6341258"/>
            <a:ext cx="576064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1000" b="1" dirty="0"/>
              <a:t>Letzte Seite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sz="4000" b="1" dirty="0"/>
              <a:t>Was braucht man, um ins Internet zu gehen?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51520" y="1556792"/>
            <a:ext cx="864096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dirty="0"/>
              <a:t>Zunächst einmal muss dein </a:t>
            </a:r>
            <a:r>
              <a:rPr lang="de-CH" b="1" dirty="0"/>
              <a:t>Computer</a:t>
            </a:r>
            <a:r>
              <a:rPr lang="de-CH" dirty="0"/>
              <a:t> mit dem Internet </a:t>
            </a:r>
            <a:r>
              <a:rPr lang="de-CH" b="1" dirty="0"/>
              <a:t>verbunden</a:t>
            </a:r>
            <a:r>
              <a:rPr lang="de-CH" dirty="0"/>
              <a:t> sein. Meistens kostet der Zugang zum Internet eine Gebühr.</a:t>
            </a:r>
          </a:p>
          <a:p>
            <a:r>
              <a:rPr lang="de-CH" dirty="0"/>
              <a:t>Ausserdem benötigst du einen </a:t>
            </a:r>
            <a:r>
              <a:rPr lang="de-CH" b="1" dirty="0"/>
              <a:t>Browser</a:t>
            </a:r>
            <a:r>
              <a:rPr lang="de-CH" dirty="0"/>
              <a:t>, zum Beispiel: 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6300192" y="2274707"/>
            <a:ext cx="1800200" cy="2450437"/>
            <a:chOff x="6300192" y="2274707"/>
            <a:chExt cx="1800200" cy="245043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00192" y="2274707"/>
              <a:ext cx="1800000" cy="17303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Textfeld 5"/>
            <p:cNvSpPr txBox="1"/>
            <p:nvPr/>
          </p:nvSpPr>
          <p:spPr>
            <a:xfrm>
              <a:off x="6300392" y="4078813"/>
              <a:ext cx="180000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dirty="0" err="1"/>
                <a:t>Mozilla</a:t>
              </a:r>
              <a:endParaRPr lang="de-CH" dirty="0"/>
            </a:p>
            <a:p>
              <a:pPr algn="ctr"/>
              <a:r>
                <a:rPr lang="de-CH" b="1" dirty="0" err="1"/>
                <a:t>Firefox</a:t>
              </a:r>
              <a:endParaRPr lang="de-CH" b="1" dirty="0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3851920" y="2924944"/>
            <a:ext cx="1800000" cy="2590547"/>
            <a:chOff x="3851920" y="2924944"/>
            <a:chExt cx="1800000" cy="2590547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1920" y="2924944"/>
              <a:ext cx="1800000" cy="1825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feld 8"/>
            <p:cNvSpPr txBox="1"/>
            <p:nvPr/>
          </p:nvSpPr>
          <p:spPr>
            <a:xfrm>
              <a:off x="3851920" y="4869160"/>
              <a:ext cx="180000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dirty="0"/>
                <a:t>Windows</a:t>
              </a:r>
            </a:p>
            <a:p>
              <a:pPr algn="ctr"/>
              <a:r>
                <a:rPr lang="de-CH" b="1" dirty="0"/>
                <a:t>Explorer</a:t>
              </a: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3851920" y="3717032"/>
            <a:ext cx="504056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dirty="0"/>
              <a:t>Wenn du das Internet mit dem Fernsehen vergleichst, ist der Browser das TV – Gerät und die Internetseiten sind die Fernsehprogramme.</a:t>
            </a:r>
          </a:p>
        </p:txBody>
      </p:sp>
      <p:sp>
        <p:nvSpPr>
          <p:cNvPr id="16" name="Textfeld 15">
            <a:hlinkClick r:id="rId4" action="ppaction://hlinksldjump"/>
          </p:cNvPr>
          <p:cNvSpPr txBox="1"/>
          <p:nvPr/>
        </p:nvSpPr>
        <p:spPr>
          <a:xfrm>
            <a:off x="107504" y="6341258"/>
            <a:ext cx="576064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1000" b="1" dirty="0"/>
              <a:t>Letzte Seite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E12B24-7BDF-434B-807C-99392B501FE9}"/>
              </a:ext>
            </a:extLst>
          </p:cNvPr>
          <p:cNvSpPr txBox="1"/>
          <p:nvPr/>
        </p:nvSpPr>
        <p:spPr>
          <a:xfrm>
            <a:off x="5508104" y="6214030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Bild von </a:t>
            </a:r>
            <a:r>
              <a:rPr lang="de-CH" sz="1200" u="sng" dirty="0" err="1">
                <a:hlinkClick r:id="rId5"/>
              </a:rPr>
              <a:t>Mocho</a:t>
            </a:r>
            <a:r>
              <a:rPr lang="de-CH" sz="1200" dirty="0"/>
              <a:t> auf </a:t>
            </a:r>
            <a:r>
              <a:rPr lang="de-CH" sz="1200" u="sng" dirty="0" err="1">
                <a:hlinkClick r:id="rId6"/>
              </a:rPr>
              <a:t>Pixabay</a:t>
            </a:r>
            <a:r>
              <a:rPr lang="de-CH" sz="1200" dirty="0"/>
              <a:t> </a:t>
            </a:r>
          </a:p>
        </p:txBody>
      </p:sp>
      <p:pic>
        <p:nvPicPr>
          <p:cNvPr id="7" name="Grafik 6" descr="Ein Bild, das sitzend, Schreibtisch enthält.&#10;&#10;Automatisch generierte Beschreibung">
            <a:extLst>
              <a:ext uri="{FF2B5EF4-FFF2-40B4-BE49-F238E27FC236}">
                <a16:creationId xmlns:a16="http://schemas.microsoft.com/office/drawing/2014/main" id="{06932637-10E7-4034-A5F8-7E3375911D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1" y="3365152"/>
            <a:ext cx="3250384" cy="2333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b="1" dirty="0"/>
              <a:t>Bevor es losgeht: Wichtige Regeln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51520" y="1412776"/>
            <a:ext cx="864096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dirty="0"/>
              <a:t>Nicht alle Seiten im Internet sind für Kinder geeignet. Zum Beispiel weil ihre Benutzung viel Geld kostet.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51520" y="3068960"/>
            <a:ext cx="8640960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/>
              <a:t>Teile niemals deinen Namen, deine Telefonnummer oder deine Adresse mit!</a:t>
            </a:r>
          </a:p>
          <a:p>
            <a:pPr>
              <a:buFont typeface="Arial" pitchFamily="34" charset="0"/>
              <a:buChar char="•"/>
            </a:pPr>
            <a:endParaRPr lang="de-CH" dirty="0"/>
          </a:p>
          <a:p>
            <a:pPr>
              <a:buFont typeface="Arial" pitchFamily="34" charset="0"/>
              <a:buChar char="•"/>
            </a:pPr>
            <a:r>
              <a:rPr lang="de-CH" dirty="0"/>
              <a:t>Besuche nur Seiten, die für Kinder gedacht sind und dir erlaubt sind.</a:t>
            </a:r>
          </a:p>
          <a:p>
            <a:pPr>
              <a:buFont typeface="Arial" pitchFamily="34" charset="0"/>
              <a:buChar char="•"/>
            </a:pPr>
            <a:endParaRPr lang="de-CH" dirty="0"/>
          </a:p>
          <a:p>
            <a:pPr>
              <a:buFont typeface="Arial" pitchFamily="34" charset="0"/>
              <a:buChar char="•"/>
            </a:pPr>
            <a:r>
              <a:rPr lang="de-CH" dirty="0"/>
              <a:t>Lies genau, bevor du klickst!</a:t>
            </a:r>
          </a:p>
          <a:p>
            <a:pPr>
              <a:buFont typeface="Arial" pitchFamily="34" charset="0"/>
              <a:buChar char="•"/>
            </a:pPr>
            <a:endParaRPr lang="de-CH" dirty="0"/>
          </a:p>
          <a:p>
            <a:pPr>
              <a:buFont typeface="Arial" pitchFamily="34" charset="0"/>
              <a:buChar char="•"/>
            </a:pPr>
            <a:r>
              <a:rPr lang="de-CH" dirty="0"/>
              <a:t>Klicke keine Werbung an!</a:t>
            </a:r>
          </a:p>
          <a:p>
            <a:pPr>
              <a:buFont typeface="Arial" pitchFamily="34" charset="0"/>
              <a:buChar char="•"/>
            </a:pPr>
            <a:endParaRPr lang="de-CH" dirty="0"/>
          </a:p>
          <a:p>
            <a:pPr>
              <a:buFont typeface="Arial" pitchFamily="34" charset="0"/>
              <a:buChar char="•"/>
            </a:pPr>
            <a:r>
              <a:rPr lang="de-CH" dirty="0"/>
              <a:t>Frage Erwachsene, wenn du etwas nicht verstehst!</a:t>
            </a:r>
          </a:p>
          <a:p>
            <a:pPr>
              <a:buFont typeface="Arial" pitchFamily="34" charset="0"/>
              <a:buChar char="•"/>
            </a:pPr>
            <a:endParaRPr lang="de-CH" dirty="0"/>
          </a:p>
          <a:p>
            <a:pPr>
              <a:buFont typeface="Arial" pitchFamily="34" charset="0"/>
              <a:buChar char="•"/>
            </a:pPr>
            <a:r>
              <a:rPr lang="de-CH" dirty="0"/>
              <a:t>Glaube nicht alles, was du im Internet siehst und liest!</a:t>
            </a:r>
          </a:p>
          <a:p>
            <a:endParaRPr lang="de-CH" dirty="0"/>
          </a:p>
        </p:txBody>
      </p:sp>
      <p:sp>
        <p:nvSpPr>
          <p:cNvPr id="10" name="Textfeld 9"/>
          <p:cNvSpPr txBox="1"/>
          <p:nvPr/>
        </p:nvSpPr>
        <p:spPr>
          <a:xfrm>
            <a:off x="251520" y="2411596"/>
            <a:ext cx="38884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CH" dirty="0"/>
              <a:t>Beachte diese Regeln!!!</a:t>
            </a:r>
          </a:p>
        </p:txBody>
      </p:sp>
      <p:sp>
        <p:nvSpPr>
          <p:cNvPr id="6" name="Ellipse 5"/>
          <p:cNvSpPr/>
          <p:nvPr/>
        </p:nvSpPr>
        <p:spPr>
          <a:xfrm>
            <a:off x="5580112" y="1845144"/>
            <a:ext cx="3240360" cy="309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extfeld 6"/>
          <p:cNvSpPr txBox="1"/>
          <p:nvPr/>
        </p:nvSpPr>
        <p:spPr>
          <a:xfrm>
            <a:off x="6084168" y="2272804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Eras Light ITC" pitchFamily="34" charset="0"/>
                <a:ea typeface="Arial Unicode MS" pitchFamily="34" charset="-128"/>
                <a:cs typeface="Arial Unicode MS" pitchFamily="34" charset="-128"/>
              </a:rPr>
              <a:t>Überlegt euch zwei Regeln, die es zu beachten gilt, wenn man sich im Internet aufhält.</a:t>
            </a:r>
          </a:p>
        </p:txBody>
      </p:sp>
      <p:pic>
        <p:nvPicPr>
          <p:cNvPr id="8" name="Picture 3" descr="C:\Users\thommy\AppData\Local\Microsoft\Windows\Temporary Internet Files\Content.IE5\LNAFCACP\MC900343747[1].wmf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rot="3779675">
            <a:off x="5182792" y="2213810"/>
            <a:ext cx="684609" cy="820721"/>
          </a:xfrm>
          <a:prstGeom prst="rect">
            <a:avLst/>
          </a:prstGeom>
          <a:noFill/>
        </p:spPr>
      </p:pic>
      <p:sp>
        <p:nvSpPr>
          <p:cNvPr id="12" name="Textfeld 11">
            <a:hlinkClick r:id="rId3" action="ppaction://hlinksldjump"/>
          </p:cNvPr>
          <p:cNvSpPr txBox="1"/>
          <p:nvPr/>
        </p:nvSpPr>
        <p:spPr>
          <a:xfrm>
            <a:off x="107504" y="6341258"/>
            <a:ext cx="576064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1000" b="1" dirty="0"/>
              <a:t>Letzte Seite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6" grpId="0" animBg="1"/>
      <p:bldP spid="6" grpId="1" animBg="1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b="1" dirty="0"/>
              <a:t>So startest du den Browser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51520" y="1895921"/>
            <a:ext cx="8640960" cy="36933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dirty="0"/>
              <a:t>Klicke auf                 oder auf                 , um den Browser zu starten.</a:t>
            </a:r>
          </a:p>
          <a:p>
            <a:endParaRPr lang="de-CH" dirty="0"/>
          </a:p>
          <a:p>
            <a:endParaRPr lang="de-CH" dirty="0"/>
          </a:p>
          <a:p>
            <a:pPr>
              <a:buFont typeface="Wingdings" pitchFamily="2" charset="2"/>
              <a:buChar char="Ø"/>
            </a:pPr>
            <a:r>
              <a:rPr lang="de-CH" dirty="0"/>
              <a:t>Falls sich das Symbol des Browsers nicht auf dem Desktop befindet, gehst du über das Startmenü:</a:t>
            </a:r>
          </a:p>
          <a:p>
            <a:endParaRPr lang="de-CH" dirty="0"/>
          </a:p>
          <a:p>
            <a:r>
              <a:rPr lang="de-CH" dirty="0"/>
              <a:t>Klicke auf                    .</a:t>
            </a:r>
          </a:p>
          <a:p>
            <a:endParaRPr lang="de-CH" dirty="0"/>
          </a:p>
          <a:p>
            <a:r>
              <a:rPr lang="de-CH" dirty="0"/>
              <a:t>Klicke auf                 oder auf                 , um den Browser zu starten.</a:t>
            </a:r>
          </a:p>
          <a:p>
            <a:endParaRPr lang="de-CH" dirty="0"/>
          </a:p>
          <a:p>
            <a:r>
              <a:rPr lang="de-CH" dirty="0"/>
              <a:t>Beim Starten stellt der Browser die Verbindung zum Internet her.</a:t>
            </a:r>
          </a:p>
          <a:p>
            <a:endParaRPr lang="de-CH" dirty="0"/>
          </a:p>
          <a:p>
            <a:r>
              <a:rPr lang="de-CH" dirty="0"/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51905"/>
            <a:ext cx="720000" cy="73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51905"/>
            <a:ext cx="720000" cy="69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 t="89789" r="75795"/>
          <a:stretch>
            <a:fillRect/>
          </a:stretch>
        </p:blipFill>
        <p:spPr bwMode="auto">
          <a:xfrm>
            <a:off x="1331640" y="3552105"/>
            <a:ext cx="878408" cy="25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940082"/>
            <a:ext cx="720000" cy="69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912145"/>
            <a:ext cx="720000" cy="73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>
            <a:hlinkClick r:id="rId5" action="ppaction://hlinksldjump"/>
          </p:cNvPr>
          <p:cNvSpPr txBox="1"/>
          <p:nvPr/>
        </p:nvSpPr>
        <p:spPr>
          <a:xfrm>
            <a:off x="107504" y="6341258"/>
            <a:ext cx="576064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1000" b="1" dirty="0"/>
              <a:t>Letzte Seite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b="1" dirty="0"/>
              <a:t>Internetseite aufrufen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51520" y="1484784"/>
            <a:ext cx="864096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dirty="0"/>
              <a:t>Am Anfang zeigt der Browser die </a:t>
            </a:r>
            <a:r>
              <a:rPr lang="de-CH" b="1" dirty="0"/>
              <a:t>Startseite</a:t>
            </a:r>
            <a:r>
              <a:rPr lang="de-CH" dirty="0"/>
              <a:t> an. Um eine andere Seite anzeigen zu lassen, musst du ihre </a:t>
            </a:r>
            <a:r>
              <a:rPr lang="de-CH" b="1" dirty="0"/>
              <a:t>Internetadresse</a:t>
            </a:r>
            <a:r>
              <a:rPr lang="de-CH" dirty="0"/>
              <a:t> kennen und eingeben.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r="29992" b="90602"/>
          <a:stretch>
            <a:fillRect/>
          </a:stretch>
        </p:blipFill>
        <p:spPr bwMode="auto">
          <a:xfrm>
            <a:off x="251520" y="2996952"/>
            <a:ext cx="86409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Gerade Verbindung mit Pfeil 10"/>
          <p:cNvCxnSpPr/>
          <p:nvPr/>
        </p:nvCxnSpPr>
        <p:spPr>
          <a:xfrm>
            <a:off x="1331640" y="2636912"/>
            <a:ext cx="1080120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251520" y="233958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CH" dirty="0"/>
              <a:t>Klicke hier und gib die Internetadresse ein – aber bitte ohne Fehler!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51520" y="400506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CH" dirty="0"/>
              <a:t>Drücke           , um die gewünschte Seite aufzurufen. </a:t>
            </a:r>
          </a:p>
        </p:txBody>
      </p:sp>
      <p:pic>
        <p:nvPicPr>
          <p:cNvPr id="8195" name="Picture 3" descr="C:\Users\thommy\AppData\Local\Microsoft\Windows\Temporary Internet Files\Content.IE5\YYB35OS6\MC90030762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05064"/>
            <a:ext cx="427086" cy="377482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 t="11735" r="55195" b="62662"/>
          <a:stretch>
            <a:fillRect/>
          </a:stretch>
        </p:blipFill>
        <p:spPr bwMode="auto">
          <a:xfrm>
            <a:off x="323528" y="4581128"/>
            <a:ext cx="403244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/>
          <p:cNvSpPr txBox="1"/>
          <p:nvPr/>
        </p:nvSpPr>
        <p:spPr>
          <a:xfrm>
            <a:off x="4572000" y="5013176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CH" dirty="0"/>
              <a:t>Bewege den Mauszeiger über die Seite. Sobald der Mauszeiger zur Hand       wird, kannst du etwas anklicken. Das nennt man </a:t>
            </a:r>
            <a:r>
              <a:rPr lang="de-CH" b="1" dirty="0"/>
              <a:t>Link</a:t>
            </a:r>
            <a:r>
              <a:rPr lang="de-CH" dirty="0"/>
              <a:t>.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5301208"/>
            <a:ext cx="360040" cy="32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feld 19">
            <a:hlinkClick r:id="rId6" action="ppaction://hlinksldjump"/>
          </p:cNvPr>
          <p:cNvSpPr txBox="1"/>
          <p:nvPr/>
        </p:nvSpPr>
        <p:spPr>
          <a:xfrm>
            <a:off x="107504" y="6341258"/>
            <a:ext cx="576064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1000" b="1" dirty="0"/>
              <a:t>Letzte Seite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13" grpId="0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54868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CH" dirty="0"/>
              <a:t>Links können sich hinter Bilder, Wörtern oder Knöpfen verbergen:</a:t>
            </a:r>
          </a:p>
        </p:txBody>
      </p:sp>
      <p:sp>
        <p:nvSpPr>
          <p:cNvPr id="5" name="Rechteck 4"/>
          <p:cNvSpPr/>
          <p:nvPr/>
        </p:nvSpPr>
        <p:spPr>
          <a:xfrm>
            <a:off x="251520" y="1124744"/>
            <a:ext cx="8640960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7604" t="23043" r="56795" b="73117"/>
          <a:stretch>
            <a:fillRect/>
          </a:stretch>
        </p:blipFill>
        <p:spPr bwMode="auto">
          <a:xfrm>
            <a:off x="467544" y="1217300"/>
            <a:ext cx="864096" cy="37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25200" t="33120" r="62232" b="60177"/>
          <a:stretch>
            <a:fillRect/>
          </a:stretch>
        </p:blipFill>
        <p:spPr bwMode="auto">
          <a:xfrm>
            <a:off x="1691680" y="1165930"/>
            <a:ext cx="129614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251520" y="248360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CH" dirty="0"/>
              <a:t>Klickst du im Browser auf                  , gelangst du zur vorherigen Seite zurück. 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 l="229" t="3657" r="97600" b="93051"/>
          <a:stretch>
            <a:fillRect/>
          </a:stretch>
        </p:blipFill>
        <p:spPr bwMode="auto">
          <a:xfrm>
            <a:off x="2987824" y="2314847"/>
            <a:ext cx="720000" cy="6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251520" y="341970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CH" dirty="0"/>
              <a:t>Klickst du im Browser auf                  , gelangst du zur Startseite zurück. 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 l="43205" t="28163" r="45594" b="60316"/>
          <a:stretch>
            <a:fillRect/>
          </a:stretch>
        </p:blipFill>
        <p:spPr bwMode="auto">
          <a:xfrm>
            <a:off x="3275856" y="1196752"/>
            <a:ext cx="10081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251520" y="4149080"/>
            <a:ext cx="8640960" cy="233910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CH" b="1" u="sng" dirty="0"/>
              <a:t>Das solltest du nun wissen und kennen:</a:t>
            </a:r>
          </a:p>
          <a:p>
            <a:endParaRPr lang="de-CH" sz="1200" b="1" dirty="0"/>
          </a:p>
          <a:p>
            <a:r>
              <a:rPr lang="de-CH" sz="2000" dirty="0"/>
              <a:t>Dinge, die man im Internet tun kann</a:t>
            </a:r>
          </a:p>
          <a:p>
            <a:endParaRPr lang="de-CH" sz="1200" dirty="0"/>
          </a:p>
          <a:p>
            <a:r>
              <a:rPr lang="de-CH" sz="2000" dirty="0"/>
              <a:t>Verhaltensregeln im Internet</a:t>
            </a:r>
          </a:p>
          <a:p>
            <a:endParaRPr lang="de-CH" sz="1200" dirty="0"/>
          </a:p>
          <a:p>
            <a:r>
              <a:rPr lang="de-CH" sz="2000" dirty="0"/>
              <a:t>Den Begriff Browser und Internetadresse</a:t>
            </a:r>
          </a:p>
          <a:p>
            <a:endParaRPr lang="de-CH" sz="1200" dirty="0"/>
          </a:p>
          <a:p>
            <a:r>
              <a:rPr lang="de-CH" sz="2000" dirty="0"/>
              <a:t>Wie man sich im Internet von Seite zu Seite bewegt</a:t>
            </a:r>
          </a:p>
        </p:txBody>
      </p:sp>
      <p:sp>
        <p:nvSpPr>
          <p:cNvPr id="15" name="Ellipse 14"/>
          <p:cNvSpPr/>
          <p:nvPr/>
        </p:nvSpPr>
        <p:spPr>
          <a:xfrm>
            <a:off x="5724128" y="3717032"/>
            <a:ext cx="3096344" cy="295200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Textfeld 15"/>
          <p:cNvSpPr txBox="1"/>
          <p:nvPr/>
        </p:nvSpPr>
        <p:spPr>
          <a:xfrm>
            <a:off x="6012160" y="4149080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latin typeface="Eras Light ITC" pitchFamily="34" charset="0"/>
                <a:ea typeface="Arial Unicode MS" pitchFamily="34" charset="-128"/>
                <a:cs typeface="Arial Unicode MS" pitchFamily="34" charset="-128"/>
              </a:rPr>
              <a:t>Besprecht gemeinsam die Lernziele und überprüft euch gegenseitig.</a:t>
            </a:r>
          </a:p>
          <a:p>
            <a:endParaRPr lang="de-CH" b="1" dirty="0">
              <a:latin typeface="Eras Light ITC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de-CH" b="1" dirty="0">
                <a:latin typeface="Eras Light ITC" pitchFamily="34" charset="0"/>
                <a:ea typeface="Arial Unicode MS" pitchFamily="34" charset="-128"/>
                <a:cs typeface="Arial Unicode MS" pitchFamily="34" charset="-128"/>
              </a:rPr>
              <a:t>Brauch ihr Hilfe? Klickt auf die Links: </a:t>
            </a:r>
          </a:p>
        </p:txBody>
      </p:sp>
      <p:pic>
        <p:nvPicPr>
          <p:cNvPr id="19" name="Picture 3" descr="C:\Users\thommy\AppData\Local\Microsoft\Windows\Temporary Internet Files\Content.IE5\LNAFCACP\MC900343747[1].wmf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 rot="3779675">
            <a:off x="5470823" y="4302042"/>
            <a:ext cx="684609" cy="820721"/>
          </a:xfrm>
          <a:prstGeom prst="rect">
            <a:avLst/>
          </a:prstGeom>
          <a:noFill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/>
          <a:srcRect l="9196" t="4207" r="89417" b="93403"/>
          <a:stretch>
            <a:fillRect/>
          </a:stretch>
        </p:blipFill>
        <p:spPr bwMode="auto">
          <a:xfrm>
            <a:off x="2987824" y="3157671"/>
            <a:ext cx="720000" cy="7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Pfeil nach links 24">
            <a:hlinkClick r:id="rId8" action="ppaction://hlinksldjump"/>
          </p:cNvPr>
          <p:cNvSpPr/>
          <p:nvPr/>
        </p:nvSpPr>
        <p:spPr>
          <a:xfrm>
            <a:off x="4211960" y="4653136"/>
            <a:ext cx="360040" cy="36004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Pfeil nach links 25"/>
          <p:cNvSpPr/>
          <p:nvPr/>
        </p:nvSpPr>
        <p:spPr>
          <a:xfrm>
            <a:off x="7452320" y="5805264"/>
            <a:ext cx="360040" cy="36004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Pfeil nach links 26">
            <a:hlinkClick r:id="rId9" action="ppaction://hlinksldjump"/>
          </p:cNvPr>
          <p:cNvSpPr/>
          <p:nvPr/>
        </p:nvSpPr>
        <p:spPr>
          <a:xfrm>
            <a:off x="3419872" y="5085184"/>
            <a:ext cx="360040" cy="36004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Pfeil nach links 27">
            <a:hlinkClick r:id="rId10" action="ppaction://hlinksldjump"/>
          </p:cNvPr>
          <p:cNvSpPr/>
          <p:nvPr/>
        </p:nvSpPr>
        <p:spPr>
          <a:xfrm>
            <a:off x="4644008" y="5589240"/>
            <a:ext cx="360040" cy="36004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Pfeil nach links 28">
            <a:hlinkClick r:id="rId11" action="ppaction://hlinksldjump"/>
          </p:cNvPr>
          <p:cNvSpPr/>
          <p:nvPr/>
        </p:nvSpPr>
        <p:spPr>
          <a:xfrm>
            <a:off x="5724128" y="6093296"/>
            <a:ext cx="360040" cy="36004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/>
      <p:bldP spid="11" grpId="0"/>
      <p:bldP spid="14" grpId="0" animBg="1"/>
      <p:bldP spid="15" grpId="0" animBg="1"/>
      <p:bldP spid="16" grpId="0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623</Words>
  <Application>Microsoft Office PowerPoint</Application>
  <PresentationFormat>Bildschirmpräsentation (4:3)</PresentationFormat>
  <Paragraphs>100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Eras Light ITC</vt:lpstr>
      <vt:lpstr>Wingdings</vt:lpstr>
      <vt:lpstr>Larissa-Design</vt:lpstr>
      <vt:lpstr>Unterwegs im Internet</vt:lpstr>
      <vt:lpstr>PowerPoint-Präsentation</vt:lpstr>
      <vt:lpstr>Das kannst du mit dem Internet tun</vt:lpstr>
      <vt:lpstr>Wozu Internetadressen dienen</vt:lpstr>
      <vt:lpstr>Was braucht man, um ins Internet zu gehen?</vt:lpstr>
      <vt:lpstr>Bevor es losgeht: Wichtige Regeln</vt:lpstr>
      <vt:lpstr>So startest du den Browser</vt:lpstr>
      <vt:lpstr>Internetseite aufrufen</vt:lpstr>
      <vt:lpstr>PowerPoint-Präsentation</vt:lpstr>
      <vt:lpstr>PowerPoint-Präsentation</vt:lpstr>
      <vt:lpstr>Lernkontrolle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thommy</dc:creator>
  <cp:lastModifiedBy>Mario Cathomen</cp:lastModifiedBy>
  <cp:revision>27</cp:revision>
  <dcterms:created xsi:type="dcterms:W3CDTF">2010-12-01T15:50:44Z</dcterms:created>
  <dcterms:modified xsi:type="dcterms:W3CDTF">2019-10-17T05:38:18Z</dcterms:modified>
</cp:coreProperties>
</file>